
<file path=[Content_Types].xml><?xml version="1.0" encoding="utf-8"?>
<Types xmlns="http://schemas.openxmlformats.org/package/2006/content-types">
  <Default Extension="png" ContentType="image/png"/>
  <Default Extension="mpg" ContentType="video/mp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60" r:id="rId1"/>
  </p:sldMasterIdLst>
  <p:notesMasterIdLst>
    <p:notesMasterId r:id="rId42"/>
  </p:notesMasterIdLst>
  <p:sldIdLst>
    <p:sldId id="256" r:id="rId2"/>
    <p:sldId id="257" r:id="rId3"/>
    <p:sldId id="258" r:id="rId4"/>
    <p:sldId id="259" r:id="rId5"/>
    <p:sldId id="260" r:id="rId6"/>
    <p:sldId id="264" r:id="rId7"/>
    <p:sldId id="265" r:id="rId8"/>
    <p:sldId id="266" r:id="rId9"/>
    <p:sldId id="267" r:id="rId10"/>
    <p:sldId id="271" r:id="rId11"/>
    <p:sldId id="268" r:id="rId12"/>
    <p:sldId id="269" r:id="rId13"/>
    <p:sldId id="270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2" r:id="rId24"/>
    <p:sldId id="283" r:id="rId25"/>
    <p:sldId id="284" r:id="rId26"/>
    <p:sldId id="300" r:id="rId27"/>
    <p:sldId id="285" r:id="rId28"/>
    <p:sldId id="297" r:id="rId29"/>
    <p:sldId id="286" r:id="rId30"/>
    <p:sldId id="287" r:id="rId31"/>
    <p:sldId id="288" r:id="rId32"/>
    <p:sldId id="290" r:id="rId33"/>
    <p:sldId id="291" r:id="rId34"/>
    <p:sldId id="292" r:id="rId35"/>
    <p:sldId id="293" r:id="rId36"/>
    <p:sldId id="294" r:id="rId37"/>
    <p:sldId id="295" r:id="rId38"/>
    <p:sldId id="298" r:id="rId39"/>
    <p:sldId id="296" r:id="rId40"/>
    <p:sldId id="299" r:id="rId41"/>
  </p:sldIdLst>
  <p:sldSz cx="9144000" cy="6858000" type="screen4x3"/>
  <p:notesSz cx="6858000" cy="9144000"/>
  <p:embeddedFontLst>
    <p:embeddedFont>
      <p:font typeface="Calibri" pitchFamily="34" charset="0"/>
      <p:regular r:id="rId43"/>
      <p:bold r:id="rId44"/>
      <p:italic r:id="rId45"/>
      <p:boldItalic r:id="rId46"/>
    </p:embeddedFont>
  </p:embeddedFontLst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CD5D4"/>
    <a:srgbClr val="F8A8A6"/>
    <a:srgbClr val="F3960D"/>
    <a:srgbClr val="EC14D2"/>
    <a:srgbClr val="BBE0E3"/>
    <a:srgbClr val="FCA2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01" autoAdjust="0"/>
    <p:restoredTop sz="78279" autoAdjust="0"/>
  </p:normalViewPr>
  <p:slideViewPr>
    <p:cSldViewPr>
      <p:cViewPr varScale="1">
        <p:scale>
          <a:sx n="49" d="100"/>
          <a:sy n="49" d="100"/>
        </p:scale>
        <p:origin x="-116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1.fntdata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DB2FD3-83C3-4462-8D19-F7D35795B45F}" type="datetimeFigureOut">
              <a:rPr lang="en-US" smtClean="0"/>
              <a:t>11/26/2012</a:t>
            </a:fld>
            <a:endParaRPr 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748751-56DB-4E2B-AF9A-8427058368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115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Practical application that</a:t>
            </a:r>
            <a:r>
              <a:rPr lang="en-US" baseline="0" dirty="0" smtClean="0"/>
              <a:t> is based on state-of-the-art marker tracking algorithm.</a:t>
            </a:r>
          </a:p>
          <a:p>
            <a:r>
              <a:rPr lang="en-US" baseline="0" dirty="0" smtClean="0"/>
              <a:t>Specifically, random dots tracking algorithm for solving points correspondence issue of camera calibration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748751-56DB-4E2B-AF9A-84270583682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0851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our idea for solving this dilemma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748751-56DB-4E2B-AF9A-84270583682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6202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2 remarks:</a:t>
            </a:r>
          </a:p>
          <a:p>
            <a:pPr marL="228600" indent="-228600">
              <a:buAutoNum type="arabicParenBoth"/>
            </a:pPr>
            <a:r>
              <a:rPr lang="en-US" dirty="0" smtClean="0"/>
              <a:t>less mean error = more accurate</a:t>
            </a:r>
          </a:p>
          <a:p>
            <a:pPr marL="228600" indent="-228600">
              <a:buAutoNum type="arabicParenBoth"/>
            </a:pPr>
            <a:r>
              <a:rPr lang="en-US" dirty="0" smtClean="0"/>
              <a:t>less</a:t>
            </a:r>
            <a:r>
              <a:rPr lang="en-US" baseline="0" dirty="0" smtClean="0"/>
              <a:t> standard deviation = more stable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same number of images, chessboard should be better</a:t>
            </a:r>
            <a:br>
              <a:rPr lang="en-US" dirty="0" smtClean="0"/>
            </a:br>
            <a:r>
              <a:rPr lang="en-US" dirty="0" smtClean="0"/>
              <a:t>(1) control</a:t>
            </a:r>
            <a:r>
              <a:rPr lang="en-US" baseline="0" dirty="0" smtClean="0"/>
              <a:t> points on chessboard are robust against perspective distortion while ones on RANDOM are against only scale and rotation</a:t>
            </a:r>
            <a:endParaRPr lang="en-US" dirty="0" smtClean="0"/>
          </a:p>
          <a:p>
            <a:r>
              <a:rPr lang="en-US" dirty="0" smtClean="0"/>
              <a:t>(2) because off sub-pixel accuracy control</a:t>
            </a:r>
            <a:r>
              <a:rPr lang="en-US" baseline="0" dirty="0" smtClean="0"/>
              <a:t> points detection</a:t>
            </a:r>
          </a:p>
          <a:p>
            <a:endParaRPr lang="en-US" baseline="0" dirty="0" smtClean="0"/>
          </a:p>
          <a:p>
            <a:r>
              <a:rPr lang="en-US" baseline="0" dirty="0" smtClean="0"/>
              <a:t>maybe RANDOM has much more control points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748751-56DB-4E2B-AF9A-84270583682D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1641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748751-56DB-4E2B-AF9A-84270583682D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1459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you can see top IR camera sees upper while bottom color cameras see straight.</a:t>
            </a:r>
          </a:p>
          <a:p>
            <a:r>
              <a:rPr lang="en-US" dirty="0" smtClean="0"/>
              <a:t>calibration</a:t>
            </a:r>
            <a:r>
              <a:rPr lang="en-US" baseline="0" dirty="0" smtClean="0"/>
              <a:t> images are concentrated on bottom</a:t>
            </a:r>
          </a:p>
          <a:p>
            <a:r>
              <a:rPr lang="en-US" baseline="0" dirty="0" smtClean="0"/>
              <a:t>= less overlap between top and bottom</a:t>
            </a:r>
          </a:p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748751-56DB-4E2B-AF9A-84270583682D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1459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748751-56DB-4E2B-AF9A-84270583682D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6898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Practical application that</a:t>
            </a:r>
            <a:r>
              <a:rPr lang="en-US" baseline="0" dirty="0" smtClean="0"/>
              <a:t> is based on state-of-the-art marker tracking algorithm.</a:t>
            </a:r>
          </a:p>
          <a:p>
            <a:r>
              <a:rPr lang="en-US" baseline="0" dirty="0" smtClean="0"/>
              <a:t>Specifically, random dots tracking algorithm for solving points correspondence issue of camera calibration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748751-56DB-4E2B-AF9A-84270583682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0851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single </a:t>
            </a:r>
            <a:r>
              <a:rPr lang="en-US" dirty="0" err="1" smtClean="0"/>
              <a:t>calib</a:t>
            </a:r>
            <a:r>
              <a:rPr lang="en-US" dirty="0" smtClean="0"/>
              <a:t>:</a:t>
            </a:r>
            <a:r>
              <a:rPr lang="en-US" baseline="0" dirty="0" smtClean="0"/>
              <a:t> 3d - 2d</a:t>
            </a:r>
          </a:p>
          <a:p>
            <a:r>
              <a:rPr lang="en-US" baseline="0" dirty="0" smtClean="0"/>
              <a:t>multiple </a:t>
            </a:r>
            <a:r>
              <a:rPr lang="en-US" baseline="0" dirty="0" err="1" smtClean="0"/>
              <a:t>calib</a:t>
            </a:r>
            <a:r>
              <a:rPr lang="en-US" baseline="0" dirty="0" smtClean="0"/>
              <a:t>: camera - camera</a:t>
            </a:r>
            <a:endParaRPr lang="en-US" dirty="0" smtClean="0"/>
          </a:p>
          <a:p>
            <a:r>
              <a:rPr lang="en-US" dirty="0" smtClean="0"/>
              <a:t>This work focuses on the top one.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748751-56DB-4E2B-AF9A-84270583682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8356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basic</a:t>
            </a:r>
            <a:r>
              <a:rPr lang="en-US" baseline="0" dirty="0" smtClean="0"/>
              <a:t> strategy takes two steps.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1. points correspondence</a:t>
            </a:r>
            <a:r>
              <a:rPr lang="en-US" baseline="0" dirty="0" smtClean="0"/>
              <a:t>: detection &amp; identification</a:t>
            </a:r>
          </a:p>
          <a:p>
            <a:pPr marL="0" indent="0">
              <a:buNone/>
            </a:pPr>
            <a:r>
              <a:rPr lang="en-US" baseline="0" dirty="0" smtClean="0"/>
              <a:t>	several ways for correspondences: manual click, </a:t>
            </a:r>
          </a:p>
          <a:p>
            <a:pPr marL="0" indent="0">
              <a:buNone/>
            </a:pPr>
            <a:r>
              <a:rPr lang="en-US" baseline="0" dirty="0" smtClean="0"/>
              <a:t>2. parameter estimation: </a:t>
            </a:r>
          </a:p>
          <a:p>
            <a:pPr marL="0" indent="0">
              <a:buNone/>
            </a:pPr>
            <a:r>
              <a:rPr lang="en-US" baseline="0" dirty="0" smtClean="0"/>
              <a:t>research issue on this step is what kind of constraints we use: camera geometry, linear algebra, optimization...</a:t>
            </a:r>
          </a:p>
          <a:p>
            <a:pPr marL="0" indent="0">
              <a:buNone/>
            </a:pPr>
            <a:endParaRPr lang="en-US" baseline="0" dirty="0" smtClean="0"/>
          </a:p>
          <a:p>
            <a:pPr marL="0" indent="0">
              <a:buNone/>
            </a:pPr>
            <a:r>
              <a:rPr lang="en-US" baseline="0" dirty="0" smtClean="0"/>
              <a:t>this paper focuses on the first step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748751-56DB-4E2B-AF9A-84270583682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4842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Zhang's planar based calibration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748751-56DB-4E2B-AF9A-84270583682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5703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Our dilemma occurs</a:t>
            </a:r>
            <a:r>
              <a:rPr lang="en-US" baseline="0" dirty="0" smtClean="0"/>
              <a:t> from assumption on control points identification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748751-56DB-4E2B-AF9A-84270583682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5703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Our dilemma occurs</a:t>
            </a:r>
            <a:r>
              <a:rPr lang="en-US" baseline="0" dirty="0" smtClean="0"/>
              <a:t> from assumption on control points identification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748751-56DB-4E2B-AF9A-84270583682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5703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before going to the description of the proposed method,</a:t>
            </a:r>
          </a:p>
          <a:p>
            <a:r>
              <a:rPr lang="en-US" dirty="0" smtClean="0"/>
              <a:t>let me mention the literature here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748751-56DB-4E2B-AF9A-84270583682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6930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Our dilemma occurs</a:t>
            </a:r>
            <a:r>
              <a:rPr lang="en-US" baseline="0" dirty="0" smtClean="0"/>
              <a:t> from assumption on control points identification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748751-56DB-4E2B-AF9A-84270583682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570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master b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4" name="Rectangle 14"/>
          <p:cNvSpPr>
            <a:spLocks noGrp="1" noChangeArrowheads="1"/>
          </p:cNvSpPr>
          <p:nvPr>
            <p:ph type="ctrTitle"/>
          </p:nvPr>
        </p:nvSpPr>
        <p:spPr>
          <a:xfrm>
            <a:off x="358775" y="1827213"/>
            <a:ext cx="8424863" cy="12954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3200"/>
            </a:lvl1pPr>
          </a:lstStyle>
          <a:p>
            <a:pPr lvl="0"/>
            <a:r>
              <a:rPr lang="ja-JP" altLang="en-US" noProof="0" smtClean="0"/>
              <a:t>マスター タイトルの書式設定</a:t>
            </a:r>
            <a:endParaRPr lang="de-DE" noProof="0" smtClean="0"/>
          </a:p>
        </p:txBody>
      </p:sp>
      <p:sp>
        <p:nvSpPr>
          <p:cNvPr id="5135" name="Rectangle 15"/>
          <p:cNvSpPr>
            <a:spLocks noGrp="1" noChangeArrowheads="1"/>
          </p:cNvSpPr>
          <p:nvPr>
            <p:ph type="subTitle" idx="1"/>
          </p:nvPr>
        </p:nvSpPr>
        <p:spPr>
          <a:xfrm>
            <a:off x="358775" y="3429000"/>
            <a:ext cx="8424863" cy="21590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ja-JP" altLang="en-US" noProof="0" smtClean="0"/>
              <a:t>マスター サブタイトルの書式設定</a:t>
            </a:r>
            <a:endParaRPr lang="de-DE" noProof="0" smtClean="0"/>
          </a:p>
        </p:txBody>
      </p:sp>
    </p:spTree>
    <p:extLst>
      <p:ext uri="{BB962C8B-B14F-4D97-AF65-F5344CB8AC3E}">
        <p14:creationId xmlns:p14="http://schemas.microsoft.com/office/powerpoint/2010/main" val="17696171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smtClean="0"/>
              <a:t>05.11.2012</a:t>
            </a:r>
            <a:endParaRPr kumimoji="1" lang="ja-JP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smtClean="0"/>
              <a:t>ISMAR workshop on Tracking Methods and Applications</a:t>
            </a:r>
            <a:endParaRPr kumimoji="1" lang="ja-JP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40648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78613" y="914400"/>
            <a:ext cx="2105025" cy="5257800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8775" y="914400"/>
            <a:ext cx="6167438" cy="5257800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smtClean="0"/>
              <a:t>05.11.2012</a:t>
            </a:r>
            <a:endParaRPr kumimoji="1" lang="ja-JP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smtClean="0"/>
              <a:t>ISMAR workshop on Tracking Methods and Applications</a:t>
            </a:r>
            <a:endParaRPr kumimoji="1" lang="ja-JP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4982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5" y="764704"/>
            <a:ext cx="8927404" cy="432048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5" y="1268760"/>
            <a:ext cx="8927404" cy="504056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7579394" y="6453336"/>
            <a:ext cx="1097062" cy="333227"/>
          </a:xfrm>
          <a:ln/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smtClean="0"/>
              <a:t>05.11.2012</a:t>
            </a:r>
            <a:endParaRPr kumimoji="1" lang="ja-JP" alt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286819" y="6436792"/>
            <a:ext cx="4381525" cy="376237"/>
          </a:xfrm>
          <a:ln/>
        </p:spPr>
        <p:txBody>
          <a:bodyPr wrap="none"/>
          <a:lstStyle>
            <a:lvl1pPr>
              <a:defRPr/>
            </a:lvl1pPr>
          </a:lstStyle>
          <a:p>
            <a:r>
              <a:rPr lang="en-US" altLang="ja-JP" dirty="0" smtClean="0"/>
              <a:t>ISMAR workshop on Tracking Methods and Applications</a:t>
            </a:r>
            <a:endParaRPr lang="ja-JP" alt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3522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smtClean="0"/>
              <a:t>05.11.2012</a:t>
            </a:r>
            <a:endParaRPr kumimoji="1" lang="ja-JP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smtClean="0"/>
              <a:t>ISMAR workshop on Tracking Methods and Applications</a:t>
            </a:r>
            <a:endParaRPr kumimoji="1" lang="ja-JP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70769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8775" y="1828800"/>
            <a:ext cx="4135438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828800"/>
            <a:ext cx="4137025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smtClean="0"/>
              <a:t>05.11.2012</a:t>
            </a:r>
            <a:endParaRPr kumimoji="1" lang="ja-JP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smtClean="0"/>
              <a:t>ISMAR workshop on Tracking Methods and Applications</a:t>
            </a:r>
            <a:endParaRPr kumimoji="1" lang="ja-JP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6338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smtClean="0"/>
              <a:t>05.11.2012</a:t>
            </a:r>
            <a:endParaRPr kumimoji="1" lang="ja-JP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smtClean="0"/>
              <a:t>ISMAR workshop on Tracking Methods and Applications</a:t>
            </a:r>
            <a:endParaRPr kumimoji="1" lang="ja-JP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62801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smtClean="0"/>
              <a:t>05.11.2012</a:t>
            </a:r>
            <a:endParaRPr kumimoji="1" lang="ja-JP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smtClean="0"/>
              <a:t>ISMAR workshop on Tracking Methods and Applications</a:t>
            </a:r>
            <a:endParaRPr kumimoji="1" lang="ja-JP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1003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smtClean="0"/>
              <a:t>05.11.2012</a:t>
            </a:r>
            <a:endParaRPr kumimoji="1" lang="ja-JP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smtClean="0"/>
              <a:t>ISMAR workshop on Tracking Methods and Applications</a:t>
            </a:r>
            <a:endParaRPr kumimoji="1" lang="ja-JP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701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smtClean="0"/>
              <a:t>05.11.2012</a:t>
            </a:r>
            <a:endParaRPr kumimoji="1" lang="ja-JP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smtClean="0"/>
              <a:t>ISMAR workshop on Tracking Methods and Applications</a:t>
            </a:r>
            <a:endParaRPr kumimoji="1" lang="ja-JP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377709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ja-JP" altLang="en-US" noProof="0" smtClean="0"/>
              <a:t>アイコンをクリックして図を追加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smtClean="0"/>
              <a:t>05.11.2012</a:t>
            </a:r>
            <a:endParaRPr kumimoji="1" lang="ja-JP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smtClean="0"/>
              <a:t>ISMAR workshop on Tracking Methods and Applications</a:t>
            </a:r>
            <a:endParaRPr kumimoji="1" lang="ja-JP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2707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 descr="master bg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358775" y="914400"/>
            <a:ext cx="842486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Mastertitelformat bearbeiten</a:t>
            </a:r>
          </a:p>
        </p:txBody>
      </p:sp>
      <p:sp>
        <p:nvSpPr>
          <p:cNvPr id="1028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828800"/>
            <a:ext cx="8424863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356350" y="6481763"/>
            <a:ext cx="1905000" cy="3048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solidFill>
                  <a:srgbClr val="0079C1"/>
                </a:solidFill>
                <a:latin typeface="TUM Neue Helvetica 55 Regular" pitchFamily="34" charset="0"/>
              </a:defRPr>
            </a:lvl1pPr>
          </a:lstStyle>
          <a:p>
            <a:r>
              <a:rPr kumimoji="1" lang="en-US" altLang="ja-JP" smtClean="0"/>
              <a:t>05.11.2012</a:t>
            </a:r>
            <a:endParaRPr kumimoji="1" lang="ja-JP" alt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42875" y="6481763"/>
            <a:ext cx="6181725" cy="3048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200" smtClean="0">
                <a:solidFill>
                  <a:srgbClr val="0079C1"/>
                </a:solidFill>
                <a:latin typeface="+mn-lt"/>
              </a:defRPr>
            </a:lvl1pPr>
          </a:lstStyle>
          <a:p>
            <a:r>
              <a:rPr kumimoji="1" lang="en-US" altLang="ja-JP" smtClean="0"/>
              <a:t>ISMAR workshop on Tracking Methods and Applications</a:t>
            </a:r>
            <a:endParaRPr kumimoji="1" lang="ja-JP" alt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85163" y="6481763"/>
            <a:ext cx="706437" cy="3048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rgbClr val="0079C1"/>
                </a:solidFill>
                <a:latin typeface="TUM Neue Helvetica 55 Regular" pitchFamily="34" charset="0"/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333333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333333"/>
          </a:solidFill>
          <a:latin typeface="TUM Neue Helvetica 55 Regular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333333"/>
          </a:solidFill>
          <a:latin typeface="TUM Neue Helvetica 55 Regular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333333"/>
          </a:solidFill>
          <a:latin typeface="TUM Neue Helvetica 55 Regular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333333"/>
          </a:solidFill>
          <a:latin typeface="TUM Neue Helvetica 55 Regular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333333"/>
          </a:solidFill>
          <a:latin typeface="TUM Neue Helvetica 55 Regular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333333"/>
          </a:solidFill>
          <a:latin typeface="TUM Neue Helvetica 55 Regular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333333"/>
          </a:solidFill>
          <a:latin typeface="TUM Neue Helvetica 55 Regular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333333"/>
          </a:solidFill>
          <a:latin typeface="TUM Neue Helvetica 55 Regular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333333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1400">
          <a:solidFill>
            <a:srgbClr val="333333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rgbClr val="333333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400">
          <a:solidFill>
            <a:srgbClr val="333333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rgbClr val="333333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rgbClr val="333333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rgbClr val="333333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rgbClr val="333333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rgbClr val="333333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campar.in.tum.de/Main/YujiOyamada" TargetMode="External"/><Relationship Id="rId2" Type="http://schemas.openxmlformats.org/officeDocument/2006/relationships/hyperlink" Target="mailto:oyamada@in.tum.de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graphics.stanford.edu/projects/array/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hyperlink" Target="http://www.ri.cmu.edu/events/sb35/tksuperbowl.html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g"/><Relationship Id="rId1" Type="http://schemas.microsoft.com/office/2007/relationships/media" Target="../media/media3.mpg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36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g"/><Relationship Id="rId1" Type="http://schemas.microsoft.com/office/2007/relationships/media" Target="../media/media1.mp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g"/><Relationship Id="rId1" Type="http://schemas.microsoft.com/office/2007/relationships/media" Target="../media/media4.mpg"/><Relationship Id="rId4" Type="http://schemas.openxmlformats.org/officeDocument/2006/relationships/image" Target="../media/image5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avi"/><Relationship Id="rId1" Type="http://schemas.microsoft.com/office/2007/relationships/media" Target="../media/media5.avi"/><Relationship Id="rId4" Type="http://schemas.openxmlformats.org/officeDocument/2006/relationships/image" Target="../media/image5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g"/><Relationship Id="rId1" Type="http://schemas.microsoft.com/office/2007/relationships/media" Target="../media/media2.mp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mpg"/><Relationship Id="rId1" Type="http://schemas.microsoft.com/office/2007/relationships/media" Target="../media/media6.mpg"/><Relationship Id="rId4" Type="http://schemas.openxmlformats.org/officeDocument/2006/relationships/image" Target="../media/image5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7.avi"/><Relationship Id="rId1" Type="http://schemas.microsoft.com/office/2007/relationships/media" Target="../media/media7.avi"/><Relationship Id="rId5" Type="http://schemas.openxmlformats.org/officeDocument/2006/relationships/image" Target="../media/image57.png"/><Relationship Id="rId4" Type="http://schemas.openxmlformats.org/officeDocument/2006/relationships/notesSlide" Target="../notesSlides/notesSlide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hvrl.ics.keio.ac.jp/uchiyama/me/code/UCHIYAMARKERS/index.html" TargetMode="External"/><Relationship Id="rId2" Type="http://schemas.openxmlformats.org/officeDocument/2006/relationships/hyperlink" Target="mailto:charmie@hvrl.ics.keio.ac.j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github.com/xalpha/iris" TargetMode="Externa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.xml"/><Relationship Id="rId7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jpe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-1586" y="1827213"/>
            <a:ext cx="9145586" cy="1295400"/>
          </a:xfrm>
        </p:spPr>
        <p:txBody>
          <a:bodyPr/>
          <a:lstStyle/>
          <a:p>
            <a:r>
              <a:rPr lang="en-US" dirty="0"/>
              <a:t>Single Camera </a:t>
            </a:r>
            <a:r>
              <a:rPr lang="en-US" dirty="0" smtClean="0"/>
              <a:t>Calibration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using </a:t>
            </a:r>
            <a:r>
              <a:rPr lang="en-US" sz="2400" dirty="0" smtClean="0"/>
              <a:t>Partially Visible Calibration Objects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Based </a:t>
            </a:r>
            <a:r>
              <a:rPr lang="en-US" sz="2400" dirty="0"/>
              <a:t>on Random Dots Marker Tracking Algorithm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79513" y="3429000"/>
            <a:ext cx="8783388" cy="2880320"/>
          </a:xfrm>
        </p:spPr>
        <p:txBody>
          <a:bodyPr/>
          <a:lstStyle/>
          <a:p>
            <a:pPr algn="r"/>
            <a:r>
              <a:rPr lang="en-US" sz="2000" dirty="0" smtClean="0"/>
              <a:t>*Yuji Oyamada</a:t>
            </a:r>
            <a:r>
              <a:rPr lang="en-US" sz="1400" dirty="0" smtClean="0"/>
              <a:t>1,2</a:t>
            </a:r>
            <a:r>
              <a:rPr lang="en-US" sz="2000" dirty="0" smtClean="0"/>
              <a:t>, Pascal Fallavollita</a:t>
            </a:r>
            <a:r>
              <a:rPr lang="en-US" sz="1400" dirty="0" smtClean="0"/>
              <a:t>2, </a:t>
            </a:r>
            <a:r>
              <a:rPr lang="en-US" sz="2000" dirty="0" smtClean="0"/>
              <a:t>and Nassir Navab</a:t>
            </a:r>
            <a:r>
              <a:rPr lang="en-US" sz="1400" dirty="0" smtClean="0"/>
              <a:t>2</a:t>
            </a:r>
            <a:endParaRPr lang="en-US" sz="2000" dirty="0"/>
          </a:p>
          <a:p>
            <a:pPr algn="r"/>
            <a:endParaRPr lang="en-US" dirty="0"/>
          </a:p>
          <a:p>
            <a:pPr lvl="0" algn="r" fontAlgn="auto">
              <a:spcAft>
                <a:spcPts val="0"/>
              </a:spcAft>
              <a:defRPr/>
            </a:pPr>
            <a:r>
              <a:rPr kumimoji="1" lang="en-US" altLang="ja-JP" sz="2000" kern="1200" dirty="0" smtClean="0">
                <a:solidFill>
                  <a:prstClr val="black"/>
                </a:solidFill>
                <a:latin typeface="Calibri"/>
                <a:ea typeface="ＭＳ Ｐゴシック"/>
              </a:rPr>
              <a:t>1. Keio University, Japan</a:t>
            </a:r>
            <a:r>
              <a:rPr kumimoji="1" lang="en-US" altLang="ja-JP" sz="2000" kern="1200" dirty="0">
                <a:solidFill>
                  <a:prstClr val="black"/>
                </a:solidFill>
                <a:latin typeface="Calibri"/>
                <a:ea typeface="ＭＳ Ｐゴシック"/>
              </a:rPr>
              <a:t/>
            </a:r>
            <a:br>
              <a:rPr kumimoji="1" lang="en-US" altLang="ja-JP" sz="2000" kern="1200" dirty="0">
                <a:solidFill>
                  <a:prstClr val="black"/>
                </a:solidFill>
                <a:latin typeface="Calibri"/>
                <a:ea typeface="ＭＳ Ｐゴシック"/>
              </a:rPr>
            </a:br>
            <a:r>
              <a:rPr kumimoji="1" lang="en-US" altLang="ja-JP" sz="2000" kern="1200" dirty="0">
                <a:solidFill>
                  <a:prstClr val="black"/>
                </a:solidFill>
                <a:latin typeface="Calibri"/>
                <a:ea typeface="ＭＳ Ｐゴシック"/>
              </a:rPr>
              <a:t>2. </a:t>
            </a:r>
            <a:r>
              <a:rPr kumimoji="1" lang="en-US" altLang="ja-JP" sz="2000" kern="1200" dirty="0" smtClean="0">
                <a:solidFill>
                  <a:prstClr val="black"/>
                </a:solidFill>
                <a:latin typeface="Calibri"/>
                <a:ea typeface="ＭＳ Ｐゴシック"/>
              </a:rPr>
              <a:t>Chair for Computer Aided Medical Procedure (CAMP),</a:t>
            </a:r>
            <a:br>
              <a:rPr kumimoji="1" lang="en-US" altLang="ja-JP" sz="2000" kern="1200" dirty="0" smtClean="0">
                <a:solidFill>
                  <a:prstClr val="black"/>
                </a:solidFill>
                <a:latin typeface="Calibri"/>
                <a:ea typeface="ＭＳ Ｐゴシック"/>
              </a:rPr>
            </a:br>
            <a:r>
              <a:rPr kumimoji="1" lang="en-US" altLang="ja-JP" sz="2000" kern="1200" dirty="0" err="1" smtClean="0">
                <a:solidFill>
                  <a:prstClr val="black"/>
                </a:solidFill>
                <a:latin typeface="Calibri"/>
                <a:ea typeface="ＭＳ Ｐゴシック"/>
              </a:rPr>
              <a:t>Technische</a:t>
            </a:r>
            <a:r>
              <a:rPr kumimoji="1" lang="en-US" altLang="ja-JP" sz="2000" kern="1200" dirty="0" smtClean="0">
                <a:solidFill>
                  <a:prstClr val="black"/>
                </a:solidFill>
                <a:latin typeface="Calibri"/>
                <a:ea typeface="ＭＳ Ｐゴシック"/>
              </a:rPr>
              <a:t> </a:t>
            </a:r>
            <a:r>
              <a:rPr kumimoji="1" lang="en-US" altLang="ja-JP" sz="2000" kern="1200" dirty="0" err="1">
                <a:solidFill>
                  <a:prstClr val="black"/>
                </a:solidFill>
                <a:latin typeface="Calibri"/>
                <a:ea typeface="ＭＳ Ｐゴシック"/>
              </a:rPr>
              <a:t>Universita</a:t>
            </a:r>
            <a:r>
              <a:rPr kumimoji="1" lang="ja-JP" altLang="en-US" sz="2000" kern="1200" dirty="0">
                <a:solidFill>
                  <a:prstClr val="black"/>
                </a:solidFill>
                <a:latin typeface="Calibri"/>
                <a:ea typeface="ＭＳ Ｐゴシック"/>
              </a:rPr>
              <a:t>̈</a:t>
            </a:r>
            <a:r>
              <a:rPr kumimoji="1" lang="en-US" altLang="ja-JP" sz="2000" kern="1200" dirty="0">
                <a:solidFill>
                  <a:prstClr val="black"/>
                </a:solidFill>
                <a:latin typeface="Calibri"/>
                <a:ea typeface="ＭＳ Ｐゴシック"/>
              </a:rPr>
              <a:t>t Mu</a:t>
            </a:r>
            <a:r>
              <a:rPr kumimoji="1" lang="ja-JP" altLang="en-US" sz="2000" kern="1200" dirty="0">
                <a:solidFill>
                  <a:prstClr val="black"/>
                </a:solidFill>
                <a:latin typeface="Calibri"/>
                <a:ea typeface="ＭＳ Ｐゴシック"/>
              </a:rPr>
              <a:t>̈</a:t>
            </a:r>
            <a:r>
              <a:rPr kumimoji="1" lang="en-US" altLang="ja-JP" sz="2000" kern="1200" dirty="0" err="1" smtClean="0">
                <a:solidFill>
                  <a:prstClr val="black"/>
                </a:solidFill>
                <a:latin typeface="Calibri"/>
                <a:ea typeface="ＭＳ Ｐゴシック"/>
              </a:rPr>
              <a:t>nchen</a:t>
            </a:r>
            <a:r>
              <a:rPr kumimoji="1" lang="en-US" altLang="ja-JP" sz="2000" kern="1200" dirty="0" smtClean="0">
                <a:solidFill>
                  <a:prstClr val="black"/>
                </a:solidFill>
                <a:latin typeface="Calibri"/>
                <a:ea typeface="ＭＳ Ｐゴシック"/>
              </a:rPr>
              <a:t>, Germany</a:t>
            </a:r>
          </a:p>
          <a:p>
            <a:pPr lvl="0" algn="r" fontAlgn="auto">
              <a:spcAft>
                <a:spcPts val="0"/>
              </a:spcAft>
              <a:defRPr/>
            </a:pPr>
            <a:endParaRPr kumimoji="1" lang="en-US" sz="2000" kern="1200" dirty="0" smtClean="0">
              <a:solidFill>
                <a:prstClr val="black">
                  <a:tint val="75000"/>
                </a:prstClr>
              </a:solidFill>
              <a:latin typeface="Calibri"/>
            </a:endParaRPr>
          </a:p>
          <a:p>
            <a:pPr algn="r"/>
            <a:r>
              <a:rPr lang="en-US" sz="2000" smtClean="0"/>
              <a:t>*contact</a:t>
            </a:r>
            <a:r>
              <a:rPr lang="en-US" sz="2000" dirty="0"/>
              <a:t>: </a:t>
            </a:r>
            <a:r>
              <a:rPr lang="en-US" sz="2000" dirty="0">
                <a:hlinkClick r:id="rId2"/>
              </a:rPr>
              <a:t>oyamada@in.tum.de</a:t>
            </a:r>
            <a:endParaRPr lang="en-US" sz="2000" dirty="0"/>
          </a:p>
          <a:p>
            <a:pPr algn="r"/>
            <a:r>
              <a:rPr lang="en-US" sz="2000" dirty="0">
                <a:hlinkClick r:id="rId3"/>
              </a:rPr>
              <a:t>http://campar.in.tum.de/Main/YujiOyamada</a:t>
            </a:r>
            <a:r>
              <a:rPr lang="en-US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435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Literature: points correspondence</a:t>
            </a:r>
            <a:endParaRPr 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12" name="表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5363986"/>
              </p:ext>
            </p:extLst>
          </p:nvPr>
        </p:nvGraphicFramePr>
        <p:xfrm>
          <a:off x="26277" y="1340768"/>
          <a:ext cx="9169029" cy="2266176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665403"/>
                <a:gridCol w="2448272"/>
                <a:gridCol w="2520280"/>
                <a:gridCol w="2535074"/>
              </a:tblGrid>
              <a:tr h="432048"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Circle/rings grid [4]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AR Tag</a:t>
                      </a:r>
                      <a:r>
                        <a:rPr lang="en-US" sz="2000" baseline="0" dirty="0" smtClean="0"/>
                        <a:t> [7]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Natural image [19]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Occlusion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X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O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O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Defocus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O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X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Perspective</a:t>
                      </a:r>
                      <a:r>
                        <a:rPr lang="en-US" sz="2000" baseline="0" dirty="0" smtClean="0"/>
                        <a:t> distortion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sz="2000" dirty="0" smtClean="0"/>
                        <a:t>△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O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sz="2000" dirty="0" smtClean="0"/>
                        <a:t>△</a:t>
                      </a:r>
                      <a:endParaRPr lang="en-US" sz="20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717032"/>
            <a:ext cx="2168110" cy="164202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正方形/長方形 15"/>
          <p:cNvSpPr/>
          <p:nvPr/>
        </p:nvSpPr>
        <p:spPr>
          <a:xfrm>
            <a:off x="107504" y="6074712"/>
            <a:ext cx="3027432" cy="738664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sz="1400" dirty="0" smtClean="0"/>
              <a:t>[4] </a:t>
            </a:r>
            <a:r>
              <a:rPr lang="en-US" sz="1400" dirty="0" err="1" smtClean="0"/>
              <a:t>Datta</a:t>
            </a:r>
            <a:r>
              <a:rPr lang="en-US" sz="1400" dirty="0" smtClean="0"/>
              <a:t>, ICCV workshop, 2009</a:t>
            </a:r>
          </a:p>
          <a:p>
            <a:r>
              <a:rPr lang="en-US" sz="1400" dirty="0" smtClean="0"/>
              <a:t>[7] </a:t>
            </a:r>
            <a:r>
              <a:rPr lang="en-US" sz="1400" dirty="0" err="1" smtClean="0"/>
              <a:t>Fiala</a:t>
            </a:r>
            <a:r>
              <a:rPr lang="en-US" sz="1400" dirty="0" smtClean="0"/>
              <a:t>, MVA, 2008</a:t>
            </a:r>
            <a:endParaRPr lang="en-US" sz="1400" dirty="0"/>
          </a:p>
          <a:p>
            <a:r>
              <a:rPr lang="en-US" sz="1400" dirty="0" smtClean="0"/>
              <a:t>[19] </a:t>
            </a:r>
            <a:r>
              <a:rPr lang="en-US" sz="1400" dirty="0" err="1" smtClean="0"/>
              <a:t>Pilet</a:t>
            </a:r>
            <a:r>
              <a:rPr lang="en-US" sz="1400" dirty="0" smtClean="0"/>
              <a:t>, ISMAR, 2006</a:t>
            </a:r>
            <a:endParaRPr lang="en-US" sz="14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5310" y="3741189"/>
            <a:ext cx="2078212" cy="159370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4640" y="3707542"/>
            <a:ext cx="2177948" cy="166100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ISMAR workshop on Tracking Methods and Applications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05.11.2012</a:t>
            </a:r>
            <a:endParaRPr kumimoji="1" lang="ja-JP" altLang="en-US" dirty="0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76008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Remove the assumption = Handle partial occlusion.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More accurate estimation by filling view volume.</a:t>
            </a:r>
          </a:p>
          <a:p>
            <a:r>
              <a:rPr lang="en-US" dirty="0" smtClean="0"/>
              <a:t>Less frustration during image acquisition.</a:t>
            </a:r>
          </a:p>
        </p:txBody>
      </p:sp>
      <p:grpSp>
        <p:nvGrpSpPr>
          <p:cNvPr id="14" name="グループ化 13"/>
          <p:cNvGrpSpPr/>
          <p:nvPr/>
        </p:nvGrpSpPr>
        <p:grpSpPr>
          <a:xfrm>
            <a:off x="5364733" y="3876585"/>
            <a:ext cx="3421405" cy="2149093"/>
            <a:chOff x="4947955" y="3683689"/>
            <a:chExt cx="3728501" cy="2341990"/>
          </a:xfrm>
        </p:grpSpPr>
        <p:grpSp>
          <p:nvGrpSpPr>
            <p:cNvPr id="42" name="グループ化 41"/>
            <p:cNvGrpSpPr/>
            <p:nvPr/>
          </p:nvGrpSpPr>
          <p:grpSpPr>
            <a:xfrm>
              <a:off x="4947955" y="3683689"/>
              <a:ext cx="3420577" cy="2341990"/>
              <a:chOff x="5378156" y="2775787"/>
              <a:chExt cx="2033600" cy="1322717"/>
            </a:xfrm>
          </p:grpSpPr>
          <p:cxnSp>
            <p:nvCxnSpPr>
              <p:cNvPr id="50" name="直線コネクタ 49"/>
              <p:cNvCxnSpPr/>
              <p:nvPr/>
            </p:nvCxnSpPr>
            <p:spPr>
              <a:xfrm flipH="1" flipV="1">
                <a:off x="5378156" y="2775787"/>
                <a:ext cx="2019039" cy="658788"/>
              </a:xfrm>
              <a:prstGeom prst="line">
                <a:avLst/>
              </a:prstGeom>
              <a:ln w="38100">
                <a:solidFill>
                  <a:srgbClr val="0070C0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線コネクタ 50"/>
              <p:cNvCxnSpPr/>
              <p:nvPr/>
            </p:nvCxnSpPr>
            <p:spPr>
              <a:xfrm flipH="1">
                <a:off x="5392717" y="3439716"/>
                <a:ext cx="2019039" cy="658788"/>
              </a:xfrm>
              <a:prstGeom prst="line">
                <a:avLst/>
              </a:prstGeom>
              <a:ln w="38100">
                <a:solidFill>
                  <a:srgbClr val="0070C0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" name="グループ化 42"/>
            <p:cNvGrpSpPr/>
            <p:nvPr/>
          </p:nvGrpSpPr>
          <p:grpSpPr>
            <a:xfrm rot="5400000">
              <a:off x="8316319" y="4625179"/>
              <a:ext cx="257241" cy="463032"/>
              <a:chOff x="7311119" y="2636912"/>
              <a:chExt cx="360040" cy="648072"/>
            </a:xfrm>
            <a:solidFill>
              <a:srgbClr val="0070C0"/>
            </a:solidFill>
          </p:grpSpPr>
          <p:sp>
            <p:nvSpPr>
              <p:cNvPr id="48" name="正方形/長方形 47"/>
              <p:cNvSpPr/>
              <p:nvPr/>
            </p:nvSpPr>
            <p:spPr>
              <a:xfrm>
                <a:off x="7311119" y="2636912"/>
                <a:ext cx="360040" cy="432048"/>
              </a:xfrm>
              <a:prstGeom prst="rect">
                <a:avLst/>
              </a:prstGeom>
              <a:grpFill/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台形 48"/>
              <p:cNvSpPr/>
              <p:nvPr/>
            </p:nvSpPr>
            <p:spPr>
              <a:xfrm>
                <a:off x="7344308" y="3068960"/>
                <a:ext cx="288032" cy="216024"/>
              </a:xfrm>
              <a:prstGeom prst="trapezoid">
                <a:avLst/>
              </a:prstGeom>
              <a:grpFill/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44" name="Picture 6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29146" y="4022049"/>
              <a:ext cx="1075683" cy="80655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perspectiveContrastingRightFacing"/>
              <a:lightRig rig="threePt" dir="t"/>
            </a:scene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5" name="Picture 6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57773" y="5180401"/>
              <a:ext cx="1075683" cy="80655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6" name="Picture 6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379213">
              <a:off x="6519971" y="4777121"/>
              <a:ext cx="1075683" cy="80655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perspectiveHeroicExtremeLeftFacing"/>
              <a:lightRig rig="threePt" dir="t"/>
            </a:scene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7" name="Picture 6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456184">
              <a:off x="6516525" y="3911218"/>
              <a:ext cx="1075683" cy="80655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isometricBottomDown"/>
              <a:lightRig rig="threePt" dir="t"/>
            </a:scene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3" name="グループ化 12"/>
          <p:cNvGrpSpPr/>
          <p:nvPr/>
        </p:nvGrpSpPr>
        <p:grpSpPr>
          <a:xfrm>
            <a:off x="354673" y="3899706"/>
            <a:ext cx="3421405" cy="2149093"/>
            <a:chOff x="637936" y="3706810"/>
            <a:chExt cx="3728501" cy="2341990"/>
          </a:xfrm>
        </p:grpSpPr>
        <p:grpSp>
          <p:nvGrpSpPr>
            <p:cNvPr id="23" name="グループ化 22"/>
            <p:cNvGrpSpPr/>
            <p:nvPr/>
          </p:nvGrpSpPr>
          <p:grpSpPr>
            <a:xfrm>
              <a:off x="637936" y="3706810"/>
              <a:ext cx="3420577" cy="2341990"/>
              <a:chOff x="5378156" y="2775787"/>
              <a:chExt cx="2033600" cy="1322717"/>
            </a:xfrm>
          </p:grpSpPr>
          <p:cxnSp>
            <p:nvCxnSpPr>
              <p:cNvPr id="33" name="直線コネクタ 32"/>
              <p:cNvCxnSpPr/>
              <p:nvPr/>
            </p:nvCxnSpPr>
            <p:spPr>
              <a:xfrm flipH="1" flipV="1">
                <a:off x="5378156" y="2775787"/>
                <a:ext cx="2019039" cy="658788"/>
              </a:xfrm>
              <a:prstGeom prst="line">
                <a:avLst/>
              </a:prstGeom>
              <a:ln w="38100">
                <a:solidFill>
                  <a:srgbClr val="0070C0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線コネクタ 33"/>
              <p:cNvCxnSpPr/>
              <p:nvPr/>
            </p:nvCxnSpPr>
            <p:spPr>
              <a:xfrm flipH="1">
                <a:off x="5392717" y="3439716"/>
                <a:ext cx="2019039" cy="658788"/>
              </a:xfrm>
              <a:prstGeom prst="line">
                <a:avLst/>
              </a:prstGeom>
              <a:ln w="38100">
                <a:solidFill>
                  <a:srgbClr val="0070C0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グループ化 25"/>
            <p:cNvGrpSpPr/>
            <p:nvPr/>
          </p:nvGrpSpPr>
          <p:grpSpPr>
            <a:xfrm rot="5400000">
              <a:off x="4006300" y="4648300"/>
              <a:ext cx="257241" cy="463032"/>
              <a:chOff x="7311119" y="2636912"/>
              <a:chExt cx="360040" cy="648072"/>
            </a:xfrm>
            <a:solidFill>
              <a:srgbClr val="0070C0"/>
            </a:solidFill>
          </p:grpSpPr>
          <p:sp>
            <p:nvSpPr>
              <p:cNvPr id="31" name="正方形/長方形 30"/>
              <p:cNvSpPr/>
              <p:nvPr/>
            </p:nvSpPr>
            <p:spPr>
              <a:xfrm>
                <a:off x="7311119" y="2636912"/>
                <a:ext cx="360040" cy="432048"/>
              </a:xfrm>
              <a:prstGeom prst="rect">
                <a:avLst/>
              </a:prstGeom>
              <a:grpFill/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台形 31"/>
              <p:cNvSpPr/>
              <p:nvPr/>
            </p:nvSpPr>
            <p:spPr>
              <a:xfrm>
                <a:off x="7344308" y="3068960"/>
                <a:ext cx="288032" cy="216024"/>
              </a:xfrm>
              <a:prstGeom prst="trapezoid">
                <a:avLst/>
              </a:prstGeom>
              <a:grpFill/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52" name="Picture 6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3249" y="4659019"/>
              <a:ext cx="1075683" cy="80655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perspectiveContrastingRightFacing"/>
              <a:lightRig rig="threePt" dir="t"/>
            </a:scene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3" name="Picture 6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4195223"/>
              <a:ext cx="1075683" cy="80655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4" name="Picture 6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379213">
              <a:off x="742954" y="4077723"/>
              <a:ext cx="1075683" cy="80655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perspectiveHeroicExtremeLeftFacing"/>
              <a:lightRig rig="threePt" dir="t"/>
            </a:scene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5" name="Picture 6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456184">
              <a:off x="1729318" y="4324794"/>
              <a:ext cx="1075683" cy="80655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isometricBottomDown"/>
              <a:lightRig rig="threePt" dir="t"/>
            </a:scene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6" name="右矢印 15"/>
          <p:cNvSpPr/>
          <p:nvPr/>
        </p:nvSpPr>
        <p:spPr>
          <a:xfrm>
            <a:off x="4139952" y="4443720"/>
            <a:ext cx="1080120" cy="933354"/>
          </a:xfrm>
          <a:prstGeom prst="rightArrow">
            <a:avLst/>
          </a:prstGeom>
          <a:solidFill>
            <a:srgbClr val="FCD5D4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ISMAR workshop on Tracking Methods and Applications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05.11.2012</a:t>
            </a:r>
            <a:endParaRPr kumimoji="1" lang="ja-JP" altLang="en-US" dirty="0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85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Especially, useful for multiple cameras calibration</a:t>
            </a:r>
            <a:br>
              <a:rPr lang="en-US" altLang="ja-JP" dirty="0" smtClean="0">
                <a:solidFill>
                  <a:schemeClr val="tx1"/>
                </a:solidFill>
              </a:rPr>
            </a:br>
            <a:r>
              <a:rPr lang="en-US" altLang="ja-JP" dirty="0" smtClean="0">
                <a:solidFill>
                  <a:schemeClr val="tx1"/>
                </a:solidFill>
              </a:rPr>
              <a:t>(though this work focuses on single camera calibration...)</a:t>
            </a:r>
          </a:p>
        </p:txBody>
      </p:sp>
      <p:pic>
        <p:nvPicPr>
          <p:cNvPr id="152" name="Picture 2" descr="http://graphics.stanford.edu/projects/array/images/fromLRC-wide-cbal-ssh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132857"/>
            <a:ext cx="2869155" cy="2026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" name="正方形/長方形 152"/>
          <p:cNvSpPr/>
          <p:nvPr/>
        </p:nvSpPr>
        <p:spPr>
          <a:xfrm>
            <a:off x="3215013" y="4240896"/>
            <a:ext cx="28691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 smtClean="0"/>
              <a:t>Hundreds of cameras</a:t>
            </a:r>
          </a:p>
          <a:p>
            <a:r>
              <a:rPr lang="en-US" altLang="ja-JP" dirty="0" smtClean="0">
                <a:hlinkClick r:id="rId3"/>
              </a:rPr>
              <a:t>The </a:t>
            </a:r>
            <a:r>
              <a:rPr lang="en-US" altLang="ja-JP" dirty="0">
                <a:hlinkClick r:id="rId3"/>
              </a:rPr>
              <a:t>Stanford Multi-Camera </a:t>
            </a:r>
            <a:r>
              <a:rPr lang="en-US" altLang="ja-JP" dirty="0" smtClean="0">
                <a:hlinkClick r:id="rId3"/>
              </a:rPr>
              <a:t>Array</a:t>
            </a:r>
            <a:endParaRPr lang="ja-JP" altLang="en-US" dirty="0"/>
          </a:p>
        </p:txBody>
      </p:sp>
      <p:sp>
        <p:nvSpPr>
          <p:cNvPr id="154" name="正方形/長方形 153"/>
          <p:cNvSpPr/>
          <p:nvPr/>
        </p:nvSpPr>
        <p:spPr>
          <a:xfrm>
            <a:off x="254682" y="4240896"/>
            <a:ext cx="24464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/>
              <a:t>Distributed cameras</a:t>
            </a:r>
            <a:br>
              <a:rPr lang="en-US" altLang="ja-JP" dirty="0" smtClean="0"/>
            </a:br>
            <a:r>
              <a:rPr lang="en-US" altLang="ja-JP" dirty="0" err="1" smtClean="0">
                <a:hlinkClick r:id="rId4"/>
              </a:rPr>
              <a:t>Eyevision</a:t>
            </a:r>
            <a:r>
              <a:rPr lang="en-US" altLang="ja-JP" dirty="0" smtClean="0"/>
              <a:t>, CMU</a:t>
            </a:r>
            <a:endParaRPr lang="ja-JP" altLang="en-US" dirty="0"/>
          </a:p>
        </p:txBody>
      </p:sp>
      <p:pic>
        <p:nvPicPr>
          <p:cNvPr id="15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8" y="2575022"/>
            <a:ext cx="2817688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132856"/>
            <a:ext cx="2250119" cy="2061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正方形/長方形 10"/>
          <p:cNvSpPr/>
          <p:nvPr/>
        </p:nvSpPr>
        <p:spPr>
          <a:xfrm>
            <a:off x="5940152" y="4240896"/>
            <a:ext cx="31684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/>
              <a:t>Different types of cameras</a:t>
            </a:r>
            <a:br>
              <a:rPr lang="en-US" altLang="ja-JP" dirty="0" smtClean="0"/>
            </a:br>
            <a:r>
              <a:rPr lang="en-US" altLang="ja-JP" dirty="0" smtClean="0"/>
              <a:t>HMD based AR, TUM</a:t>
            </a:r>
            <a:endParaRPr lang="ja-JP" alt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ISMAR workshop on Tracking Methods and Applications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05.11.2012</a:t>
            </a:r>
            <a:endParaRPr kumimoji="1" lang="ja-JP" altLang="en-US" dirty="0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50928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円/楕円 5"/>
          <p:cNvSpPr/>
          <p:nvPr/>
        </p:nvSpPr>
        <p:spPr>
          <a:xfrm>
            <a:off x="1187624" y="2132856"/>
            <a:ext cx="6480720" cy="27363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tx1"/>
                </a:solidFill>
              </a:rPr>
              <a:t>The proposed method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2" name="フッター プレースホルダー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ISMAR workshop on Tracking Methods and Applications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05.11.2012</a:t>
            </a:r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77710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idea</a:t>
            </a:r>
            <a:endParaRPr 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Idea: Uses state-of-the-art marker tracking algorithm.</a:t>
            </a:r>
          </a:p>
          <a:p>
            <a:pPr lvl="1"/>
            <a:r>
              <a:rPr lang="en-US" dirty="0" smtClean="0"/>
              <a:t>Automatic detection and localization even with partial occlusion.</a:t>
            </a:r>
            <a:br>
              <a:rPr lang="en-US" dirty="0" smtClean="0"/>
            </a:br>
            <a:r>
              <a:rPr lang="en-US" dirty="0" smtClean="0"/>
              <a:t>= Can put calibration object closer to image border.</a:t>
            </a:r>
          </a:p>
          <a:p>
            <a:r>
              <a:rPr lang="en-US" dirty="0" smtClean="0"/>
              <a:t>so that</a:t>
            </a:r>
          </a:p>
          <a:p>
            <a:pPr lvl="1"/>
            <a:r>
              <a:rPr lang="en-US" dirty="0" smtClean="0"/>
              <a:t>More accurate estimation on lens distortion parameters.</a:t>
            </a:r>
          </a:p>
          <a:p>
            <a:pPr lvl="1"/>
            <a:r>
              <a:rPr lang="en-US" dirty="0" smtClean="0"/>
              <a:t>Flexible calibrations for vision based systems.</a:t>
            </a:r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ISMAR workshop on Tracking Methods and Applications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05.11.2012</a:t>
            </a:r>
            <a:endParaRPr kumimoji="1" lang="ja-JP" altLang="en-US" dirty="0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3520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proposed method</a:t>
            </a:r>
            <a:endParaRPr 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Points correspondence: applies tracking algorithm on the images.</a:t>
            </a:r>
          </a:p>
          <a:p>
            <a:r>
              <a:rPr lang="en-US" dirty="0" smtClean="0"/>
              <a:t>Parameter estimation: optimizes using the points correspondence.</a:t>
            </a:r>
            <a:endParaRPr lang="en-US" dirty="0"/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140968"/>
            <a:ext cx="2654446" cy="176991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正方形/長方形 14"/>
          <p:cNvSpPr/>
          <p:nvPr/>
        </p:nvSpPr>
        <p:spPr>
          <a:xfrm>
            <a:off x="251520" y="4941168"/>
            <a:ext cx="2654445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dirty="0" err="1" smtClean="0"/>
              <a:t>RANdom</a:t>
            </a:r>
            <a:r>
              <a:rPr lang="en-US" dirty="0" smtClean="0"/>
              <a:t> </a:t>
            </a:r>
            <a:r>
              <a:rPr lang="en-US" dirty="0" err="1" smtClean="0"/>
              <a:t>DOts</a:t>
            </a:r>
            <a:r>
              <a:rPr lang="en-US" dirty="0" smtClean="0"/>
              <a:t> Marker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060848"/>
            <a:ext cx="2448272" cy="1836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6200" y="2060848"/>
            <a:ext cx="2448272" cy="1836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下矢印 5"/>
          <p:cNvSpPr/>
          <p:nvPr/>
        </p:nvSpPr>
        <p:spPr>
          <a:xfrm>
            <a:off x="5796136" y="4005064"/>
            <a:ext cx="432048" cy="360040"/>
          </a:xfrm>
          <a:prstGeom prst="downArrow">
            <a:avLst/>
          </a:prstGeom>
          <a:solidFill>
            <a:srgbClr val="FCD5D4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2699" y="4337734"/>
            <a:ext cx="2778922" cy="2404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フッター プレースホルダー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 smtClean="0"/>
              <a:t>ISMAR workshop on Tracking Methods and Applications</a:t>
            </a:r>
            <a:endParaRPr kumimoji="1" lang="ja-JP" altLang="en-US" dirty="0"/>
          </a:p>
        </p:txBody>
      </p:sp>
      <p:sp>
        <p:nvSpPr>
          <p:cNvPr id="8" name="日付プレースホルダー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05.11.2012</a:t>
            </a:r>
            <a:endParaRPr kumimoji="1" lang="ja-JP" altLang="en-US" dirty="0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10185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 1/2: overview</a:t>
            </a:r>
            <a:endParaRPr 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Applies RANDOM tracking algorithm [22] on the images.</a:t>
            </a:r>
          </a:p>
          <a:p>
            <a:pPr lvl="1"/>
            <a:r>
              <a:rPr lang="en-US" dirty="0" smtClean="0"/>
              <a:t>Simple circle detection.</a:t>
            </a:r>
          </a:p>
          <a:p>
            <a:pPr lvl="1"/>
            <a:r>
              <a:rPr lang="en-US" dirty="0" smtClean="0"/>
              <a:t>Fast matching using LLAH.</a:t>
            </a:r>
            <a:endParaRPr 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3603863" y="5085184"/>
            <a:ext cx="19223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dirty="0" smtClean="0"/>
              <a:t>Circle detection</a:t>
            </a:r>
            <a:endParaRPr lang="ja-JP" altLang="en-US" dirty="0"/>
          </a:p>
        </p:txBody>
      </p:sp>
      <p:sp>
        <p:nvSpPr>
          <p:cNvPr id="7" name="正方形/長方形 6"/>
          <p:cNvSpPr/>
          <p:nvPr/>
        </p:nvSpPr>
        <p:spPr>
          <a:xfrm>
            <a:off x="1139786" y="5085184"/>
            <a:ext cx="7922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dirty="0" smtClean="0"/>
              <a:t>Input</a:t>
            </a:r>
            <a:endParaRPr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6602091" y="5085184"/>
            <a:ext cx="19841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dirty="0" smtClean="0"/>
              <a:t>Points matching</a:t>
            </a:r>
            <a:endParaRPr lang="ja-JP" altLang="en-US" dirty="0"/>
          </a:p>
        </p:txBody>
      </p:sp>
      <p:sp>
        <p:nvSpPr>
          <p:cNvPr id="10" name="正方形/長方形 9"/>
          <p:cNvSpPr/>
          <p:nvPr/>
        </p:nvSpPr>
        <p:spPr>
          <a:xfrm>
            <a:off x="107504" y="6525344"/>
            <a:ext cx="2887137" cy="30777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sz="1400" dirty="0" smtClean="0"/>
              <a:t>[22] Uchiyama, IEEE VR, 2011</a:t>
            </a:r>
            <a:endParaRPr lang="en-US" sz="1400" dirty="0"/>
          </a:p>
        </p:txBody>
      </p:sp>
      <p:pic>
        <p:nvPicPr>
          <p:cNvPr id="9" name="TrackingCapDetMatch.mp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2564904"/>
            <a:ext cx="9144000" cy="2286000"/>
          </a:xfrm>
          <a:prstGeom prst="rect">
            <a:avLst/>
          </a:prstGeom>
        </p:spPr>
      </p:pic>
      <p:sp>
        <p:nvSpPr>
          <p:cNvPr id="11" name="フッター プレースホルダー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ISMAR workshop on Tracking Methods and Applications</a:t>
            </a:r>
            <a:endParaRPr kumimoji="1" lang="ja-JP" altLang="en-US"/>
          </a:p>
        </p:txBody>
      </p:sp>
      <p:sp>
        <p:nvSpPr>
          <p:cNvPr id="12" name="日付プレースホルダー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05.11.2012</a:t>
            </a:r>
            <a:endParaRPr kumimoji="1" lang="ja-JP" altLang="en-US" dirty="0"/>
          </a:p>
        </p:txBody>
      </p:sp>
      <p:sp>
        <p:nvSpPr>
          <p:cNvPr id="13" name="スライド番号プレースホルダー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5505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4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 1/2</a:t>
            </a:r>
            <a:r>
              <a:rPr lang="en-US" dirty="0" smtClean="0"/>
              <a:t>: tracking algorithm</a:t>
            </a:r>
            <a:endParaRPr 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Tracking algorithm [22] invariant to scale &amp; rotation.</a:t>
            </a:r>
          </a:p>
          <a:p>
            <a:pPr lvl="1"/>
            <a:r>
              <a:rPr lang="en-US" dirty="0" smtClean="0"/>
              <a:t>Use distribution of control points.</a:t>
            </a:r>
          </a:p>
          <a:p>
            <a:pPr lvl="1"/>
            <a:r>
              <a:rPr lang="en-US" dirty="0" smtClean="0"/>
              <a:t>For a point of interest, set of ratio of two triangles consists of its neighboring points.</a:t>
            </a:r>
            <a:endParaRPr lang="en-US" dirty="0"/>
          </a:p>
        </p:txBody>
      </p:sp>
      <p:sp>
        <p:nvSpPr>
          <p:cNvPr id="9" name="正方形/長方形 8"/>
          <p:cNvSpPr/>
          <p:nvPr/>
        </p:nvSpPr>
        <p:spPr>
          <a:xfrm>
            <a:off x="107504" y="6550223"/>
            <a:ext cx="2887137" cy="30777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sz="1400" dirty="0" smtClean="0"/>
              <a:t>[22] Uchiyama, IEEE VR, 2011</a:t>
            </a:r>
            <a:endParaRPr lang="en-US" sz="1400" dirty="0"/>
          </a:p>
        </p:txBody>
      </p:sp>
      <p:grpSp>
        <p:nvGrpSpPr>
          <p:cNvPr id="25" name="グループ化 24"/>
          <p:cNvGrpSpPr/>
          <p:nvPr/>
        </p:nvGrpSpPr>
        <p:grpSpPr>
          <a:xfrm>
            <a:off x="251520" y="2708920"/>
            <a:ext cx="4608512" cy="3528392"/>
            <a:chOff x="107504" y="2708920"/>
            <a:chExt cx="4608512" cy="3528392"/>
          </a:xfrm>
        </p:grpSpPr>
        <p:sp>
          <p:nvSpPr>
            <p:cNvPr id="11" name="正方形/長方形 10"/>
            <p:cNvSpPr/>
            <p:nvPr/>
          </p:nvSpPr>
          <p:spPr>
            <a:xfrm>
              <a:off x="107504" y="2708920"/>
              <a:ext cx="4608512" cy="352839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" name="グループ化 9"/>
            <p:cNvGrpSpPr/>
            <p:nvPr/>
          </p:nvGrpSpPr>
          <p:grpSpPr>
            <a:xfrm>
              <a:off x="402512" y="2882581"/>
              <a:ext cx="3953464" cy="3265168"/>
              <a:chOff x="69206" y="216371"/>
              <a:chExt cx="3702861" cy="3058195"/>
            </a:xfrm>
          </p:grpSpPr>
          <p:sp>
            <p:nvSpPr>
              <p:cNvPr id="12" name="正方形/長方形 11"/>
              <p:cNvSpPr/>
              <p:nvPr/>
            </p:nvSpPr>
            <p:spPr>
              <a:xfrm>
                <a:off x="804560" y="309150"/>
                <a:ext cx="160038" cy="160038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13" name="星 5 12"/>
              <p:cNvSpPr/>
              <p:nvPr/>
            </p:nvSpPr>
            <p:spPr>
              <a:xfrm>
                <a:off x="1767262" y="1778054"/>
                <a:ext cx="320075" cy="320075"/>
              </a:xfrm>
              <a:prstGeom prst="star5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14" name="正方形/長方形 13"/>
              <p:cNvSpPr/>
              <p:nvPr/>
            </p:nvSpPr>
            <p:spPr>
              <a:xfrm>
                <a:off x="3565315" y="1097242"/>
                <a:ext cx="160038" cy="160038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15" name="正方形/長方形 14"/>
              <p:cNvSpPr/>
              <p:nvPr/>
            </p:nvSpPr>
            <p:spPr>
              <a:xfrm>
                <a:off x="242474" y="3053294"/>
                <a:ext cx="160038" cy="160038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16" name="正方形/長方形 15"/>
              <p:cNvSpPr/>
              <p:nvPr/>
            </p:nvSpPr>
            <p:spPr>
              <a:xfrm>
                <a:off x="3060002" y="3114528"/>
                <a:ext cx="160038" cy="160038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17" name="円/楕円 16"/>
              <p:cNvSpPr/>
              <p:nvPr/>
            </p:nvSpPr>
            <p:spPr>
              <a:xfrm>
                <a:off x="3586509" y="2233819"/>
                <a:ext cx="185558" cy="185558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400"/>
              </a:p>
            </p:txBody>
          </p:sp>
          <p:cxnSp>
            <p:nvCxnSpPr>
              <p:cNvPr id="18" name="直線コネクタ 17"/>
              <p:cNvCxnSpPr>
                <a:stCxn id="12" idx="3"/>
                <a:endCxn id="14" idx="1"/>
              </p:cNvCxnSpPr>
              <p:nvPr/>
            </p:nvCxnSpPr>
            <p:spPr>
              <a:xfrm>
                <a:off x="964598" y="389169"/>
                <a:ext cx="2600717" cy="788092"/>
              </a:xfrm>
              <a:prstGeom prst="line">
                <a:avLst/>
              </a:prstGeom>
              <a:ln>
                <a:solidFill>
                  <a:srgbClr val="FF0000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線コネクタ 18"/>
              <p:cNvCxnSpPr>
                <a:stCxn id="15" idx="0"/>
                <a:endCxn id="12" idx="2"/>
              </p:cNvCxnSpPr>
              <p:nvPr/>
            </p:nvCxnSpPr>
            <p:spPr>
              <a:xfrm flipV="1">
                <a:off x="322493" y="469188"/>
                <a:ext cx="562086" cy="2584106"/>
              </a:xfrm>
              <a:prstGeom prst="line">
                <a:avLst/>
              </a:prstGeom>
              <a:ln>
                <a:solidFill>
                  <a:srgbClr val="FF0000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線コネクタ 19"/>
              <p:cNvCxnSpPr>
                <a:stCxn id="15" idx="3"/>
                <a:endCxn id="14" idx="1"/>
              </p:cNvCxnSpPr>
              <p:nvPr/>
            </p:nvCxnSpPr>
            <p:spPr>
              <a:xfrm flipV="1">
                <a:off x="402512" y="1177261"/>
                <a:ext cx="3162803" cy="1956052"/>
              </a:xfrm>
              <a:prstGeom prst="line">
                <a:avLst/>
              </a:prstGeom>
              <a:ln>
                <a:solidFill>
                  <a:srgbClr val="FF0000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線コネクタ 20"/>
              <p:cNvCxnSpPr>
                <a:stCxn id="15" idx="3"/>
                <a:endCxn id="16" idx="1"/>
              </p:cNvCxnSpPr>
              <p:nvPr/>
            </p:nvCxnSpPr>
            <p:spPr>
              <a:xfrm>
                <a:off x="402512" y="3133313"/>
                <a:ext cx="2657490" cy="61234"/>
              </a:xfrm>
              <a:prstGeom prst="line">
                <a:avLst/>
              </a:prstGeom>
              <a:ln>
                <a:solidFill>
                  <a:srgbClr val="FF0000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線コネクタ 21"/>
              <p:cNvCxnSpPr>
                <a:stCxn id="16" idx="0"/>
                <a:endCxn id="14" idx="2"/>
              </p:cNvCxnSpPr>
              <p:nvPr/>
            </p:nvCxnSpPr>
            <p:spPr>
              <a:xfrm flipV="1">
                <a:off x="3140021" y="1257280"/>
                <a:ext cx="505313" cy="1857248"/>
              </a:xfrm>
              <a:prstGeom prst="line">
                <a:avLst/>
              </a:prstGeom>
              <a:ln>
                <a:solidFill>
                  <a:srgbClr val="FF0000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円/楕円 22"/>
              <p:cNvSpPr/>
              <p:nvPr/>
            </p:nvSpPr>
            <p:spPr>
              <a:xfrm>
                <a:off x="2202259" y="216371"/>
                <a:ext cx="185558" cy="185558"/>
              </a:xfrm>
              <a:prstGeom prst="ellipse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400"/>
              </a:p>
            </p:txBody>
          </p:sp>
          <p:sp>
            <p:nvSpPr>
              <p:cNvPr id="24" name="円/楕円 23"/>
              <p:cNvSpPr/>
              <p:nvPr/>
            </p:nvSpPr>
            <p:spPr>
              <a:xfrm>
                <a:off x="69206" y="2350570"/>
                <a:ext cx="185558" cy="185558"/>
              </a:xfrm>
              <a:prstGeom prst="ellipse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400"/>
              </a:p>
            </p:txBody>
          </p:sp>
        </p:grpSp>
      </p:grpSp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471724"/>
            <a:ext cx="3569536" cy="2002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ISMAR workshop on Tracking Methods and Applications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05.11.2012</a:t>
            </a:r>
            <a:endParaRPr kumimoji="1" lang="ja-JP" altLang="en-US" dirty="0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45802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 </a:t>
            </a:r>
            <a:r>
              <a:rPr lang="en-US" dirty="0" smtClean="0"/>
              <a:t>2/2: parameter estimation</a:t>
            </a:r>
            <a:endParaRPr 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Based on Zhang's method [26].</a:t>
            </a:r>
          </a:p>
          <a:p>
            <a:pPr lvl="1"/>
            <a:r>
              <a:rPr lang="en-US" dirty="0" smtClean="0"/>
              <a:t>Non-linear optimization on </a:t>
            </a:r>
            <a:r>
              <a:rPr lang="en-US" dirty="0" err="1" smtClean="0"/>
              <a:t>reprojection</a:t>
            </a:r>
            <a:r>
              <a:rPr lang="en-US" dirty="0" smtClean="0"/>
              <a:t> error of control points.</a:t>
            </a:r>
          </a:p>
          <a:p>
            <a:pPr lvl="1"/>
            <a:r>
              <a:rPr lang="en-US" dirty="0" smtClean="0"/>
              <a:t>Consider the visibility of control points.</a:t>
            </a:r>
            <a:endParaRPr lang="en-US" dirty="0"/>
          </a:p>
        </p:txBody>
      </p:sp>
      <p:pic>
        <p:nvPicPr>
          <p:cNvPr id="8" name="図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050" y="3098654"/>
            <a:ext cx="4613334" cy="755552"/>
          </a:xfrm>
          <a:prstGeom prst="rect">
            <a:avLst/>
          </a:prstGeom>
        </p:spPr>
      </p:pic>
      <p:grpSp>
        <p:nvGrpSpPr>
          <p:cNvPr id="13" name="グループ化 12"/>
          <p:cNvGrpSpPr/>
          <p:nvPr/>
        </p:nvGrpSpPr>
        <p:grpSpPr>
          <a:xfrm>
            <a:off x="1376100" y="4178384"/>
            <a:ext cx="5850508" cy="755550"/>
            <a:chOff x="756639" y="3938968"/>
            <a:chExt cx="8121735" cy="1048864"/>
          </a:xfrm>
        </p:grpSpPr>
        <p:grpSp>
          <p:nvGrpSpPr>
            <p:cNvPr id="11" name="グループ化 10"/>
            <p:cNvGrpSpPr/>
            <p:nvPr/>
          </p:nvGrpSpPr>
          <p:grpSpPr>
            <a:xfrm>
              <a:off x="756639" y="3938968"/>
              <a:ext cx="8121735" cy="1048864"/>
              <a:chOff x="756639" y="3938968"/>
              <a:chExt cx="8121735" cy="1048864"/>
            </a:xfrm>
          </p:grpSpPr>
          <p:sp>
            <p:nvSpPr>
              <p:cNvPr id="6" name="正方形/長方形 5"/>
              <p:cNvSpPr/>
              <p:nvPr/>
            </p:nvSpPr>
            <p:spPr>
              <a:xfrm>
                <a:off x="7869864" y="4232567"/>
                <a:ext cx="1008510" cy="55543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ja-JP" sz="2000" dirty="0" smtClean="0"/>
                  <a:t>(11)</a:t>
                </a:r>
                <a:endParaRPr lang="ja-JP" altLang="en-US" sz="2000" dirty="0"/>
              </a:p>
            </p:txBody>
          </p:sp>
          <p:pic>
            <p:nvPicPr>
              <p:cNvPr id="7" name="図 6"/>
              <p:cNvPicPr>
                <a:picLocks noChangeAspect="1"/>
              </p:cNvPicPr>
              <p:nvPr>
                <p:custDataLst>
                  <p:tags r:id="rId3"/>
                </p:custDataLst>
              </p:nvPr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6639" y="3938968"/>
                <a:ext cx="6951958" cy="1048864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</p:pic>
        </p:grpSp>
        <p:sp>
          <p:nvSpPr>
            <p:cNvPr id="12" name="正方形/長方形 11"/>
            <p:cNvSpPr/>
            <p:nvPr/>
          </p:nvSpPr>
          <p:spPr>
            <a:xfrm>
              <a:off x="2324513" y="4247807"/>
              <a:ext cx="576064" cy="461665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正方形/長方形 13"/>
          <p:cNvSpPr/>
          <p:nvPr/>
        </p:nvSpPr>
        <p:spPr>
          <a:xfrm>
            <a:off x="176922" y="6505599"/>
            <a:ext cx="2522870" cy="30777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sz="1400" dirty="0"/>
              <a:t>[26] </a:t>
            </a:r>
            <a:r>
              <a:rPr lang="en-US" sz="1400" dirty="0" smtClean="0"/>
              <a:t>Z. Zhang, ICCV, 1999</a:t>
            </a:r>
          </a:p>
        </p:txBody>
      </p:sp>
      <p:sp>
        <p:nvSpPr>
          <p:cNvPr id="9" name="右カーブ矢印 8"/>
          <p:cNvSpPr/>
          <p:nvPr/>
        </p:nvSpPr>
        <p:spPr>
          <a:xfrm>
            <a:off x="395536" y="3397600"/>
            <a:ext cx="727959" cy="1327543"/>
          </a:xfrm>
          <a:prstGeom prst="curvedRightArrow">
            <a:avLst/>
          </a:prstGeom>
          <a:solidFill>
            <a:srgbClr val="FCD5D4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7" name="図 1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9" y="5229203"/>
            <a:ext cx="3569970" cy="760095"/>
          </a:xfrm>
          <a:prstGeom prst="rect">
            <a:avLst/>
          </a:prstGeom>
        </p:spPr>
      </p:pic>
      <p:sp>
        <p:nvSpPr>
          <p:cNvPr id="10" name="フッター プレースホルダー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ISMAR workshop on Tracking Methods and Applications</a:t>
            </a:r>
            <a:endParaRPr kumimoji="1" lang="ja-JP" altLang="en-US"/>
          </a:p>
        </p:txBody>
      </p:sp>
      <p:sp>
        <p:nvSpPr>
          <p:cNvPr id="15" name="日付プレースホルダー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05.11.2012</a:t>
            </a:r>
            <a:endParaRPr kumimoji="1" lang="ja-JP" altLang="en-US" dirty="0"/>
          </a:p>
        </p:txBody>
      </p:sp>
      <p:sp>
        <p:nvSpPr>
          <p:cNvPr id="16" name="スライド番号プレースホルダー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3123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円/楕円 5"/>
          <p:cNvSpPr/>
          <p:nvPr/>
        </p:nvSpPr>
        <p:spPr>
          <a:xfrm>
            <a:off x="1187624" y="2132856"/>
            <a:ext cx="6480720" cy="27363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tx1"/>
                </a:solidFill>
              </a:rPr>
              <a:t>Experimental results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2" name="フッター プレースホルダー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ISMAR workshop on Tracking Methods and Applications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05.11.2012</a:t>
            </a:r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877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 of this work</a:t>
            </a:r>
            <a:endParaRPr 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a marker tracking algorithm for a single camera calibration.</a:t>
            </a:r>
          </a:p>
        </p:txBody>
      </p:sp>
      <p:pic>
        <p:nvPicPr>
          <p:cNvPr id="6" name="TrackingCapMatch.mp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1772816"/>
            <a:ext cx="9144000" cy="3429000"/>
          </a:xfrm>
          <a:prstGeom prst="rect">
            <a:avLst/>
          </a:prstGeom>
        </p:spPr>
      </p:pic>
      <p:sp>
        <p:nvSpPr>
          <p:cNvPr id="7" name="正方形/長方形 6"/>
          <p:cNvSpPr/>
          <p:nvPr/>
        </p:nvSpPr>
        <p:spPr>
          <a:xfrm>
            <a:off x="1931991" y="5422632"/>
            <a:ext cx="7922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dirty="0" smtClean="0"/>
              <a:t>Input</a:t>
            </a:r>
            <a:endParaRPr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5372315" y="5422632"/>
            <a:ext cx="26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dirty="0" smtClean="0"/>
              <a:t>Marker tracking result</a:t>
            </a:r>
            <a:endParaRPr lang="ja-JP" altLang="en-US" dirty="0"/>
          </a:p>
        </p:txBody>
      </p:sp>
      <p:sp>
        <p:nvSpPr>
          <p:cNvPr id="9" name="フッター プレースホルダー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ISMAR workshop on Tracking Methods and Applications</a:t>
            </a:r>
            <a:endParaRPr kumimoji="1" lang="ja-JP" altLang="en-US"/>
          </a:p>
        </p:txBody>
      </p:sp>
      <p:sp>
        <p:nvSpPr>
          <p:cNvPr id="10" name="日付プレースホルダー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05.11.2012</a:t>
            </a:r>
            <a:endParaRPr kumimoji="1" lang="ja-JP" altLang="en-US" dirty="0"/>
          </a:p>
        </p:txBody>
      </p:sp>
      <p:sp>
        <p:nvSpPr>
          <p:cNvPr id="11" name="スライド番号プレースホルダー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79307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4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Experiments</a:t>
            </a:r>
            <a:endParaRPr 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Simulation experiments:</a:t>
            </a:r>
          </a:p>
          <a:p>
            <a:pPr lvl="1"/>
            <a:r>
              <a:rPr lang="en-US" dirty="0" smtClean="0"/>
              <a:t>RANDOM with 200 control points.</a:t>
            </a:r>
          </a:p>
          <a:p>
            <a:pPr lvl="1"/>
            <a:r>
              <a:rPr lang="en-US" dirty="0" smtClean="0"/>
              <a:t>Chessboard with 40 control points</a:t>
            </a:r>
          </a:p>
          <a:p>
            <a:r>
              <a:rPr lang="en-US" dirty="0" smtClean="0"/>
              <a:t>Real world experiment:</a:t>
            </a:r>
          </a:p>
          <a:p>
            <a:pPr lvl="1"/>
            <a:r>
              <a:rPr lang="en-US" dirty="0" smtClean="0"/>
              <a:t>RANDOM with 200 control points.</a:t>
            </a:r>
            <a:endParaRPr lang="en-US" dirty="0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5968" y="3229137"/>
            <a:ext cx="4014504" cy="268030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29374"/>
            <a:ext cx="4014506" cy="267983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正方形/長方形 7"/>
          <p:cNvSpPr/>
          <p:nvPr/>
        </p:nvSpPr>
        <p:spPr>
          <a:xfrm>
            <a:off x="766090" y="5909210"/>
            <a:ext cx="3129383" cy="4001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sz="2000" dirty="0" smtClean="0"/>
              <a:t>200 points on RANDOM</a:t>
            </a:r>
            <a:endParaRPr lang="en-US" sz="2000" dirty="0"/>
          </a:p>
        </p:txBody>
      </p:sp>
      <p:sp>
        <p:nvSpPr>
          <p:cNvPr id="9" name="正方形/長方形 8"/>
          <p:cNvSpPr/>
          <p:nvPr/>
        </p:nvSpPr>
        <p:spPr>
          <a:xfrm>
            <a:off x="5192424" y="5909210"/>
            <a:ext cx="3241593" cy="4001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sz="2000" dirty="0" smtClean="0"/>
              <a:t>40 points on chessboard</a:t>
            </a:r>
            <a:endParaRPr lang="en-US" sz="2000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ISMAR workshop on Tracking Methods and Applications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05.11.2012</a:t>
            </a:r>
            <a:endParaRPr kumimoji="1" lang="ja-JP" altLang="en-US" dirty="0"/>
          </a:p>
        </p:txBody>
      </p:sp>
      <p:sp>
        <p:nvSpPr>
          <p:cNvPr id="10" name="スライド番号プレースホルダー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4637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experiment 1/2</a:t>
            </a:r>
            <a:endParaRPr 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Q: More accurate result with marker located around image border?</a:t>
            </a:r>
          </a:p>
          <a:p>
            <a:r>
              <a:rPr lang="en-US" dirty="0" smtClean="0"/>
              <a:t>Comparison: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10 images from (a).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10 images from (a) + 1-10 images from (b).</a:t>
            </a:r>
            <a:endParaRPr lang="en-US" dirty="0"/>
          </a:p>
        </p:txBody>
      </p:sp>
      <p:grpSp>
        <p:nvGrpSpPr>
          <p:cNvPr id="6" name="グループ化 5"/>
          <p:cNvGrpSpPr/>
          <p:nvPr/>
        </p:nvGrpSpPr>
        <p:grpSpPr>
          <a:xfrm>
            <a:off x="446638" y="2780928"/>
            <a:ext cx="8250724" cy="3545587"/>
            <a:chOff x="446638" y="2598429"/>
            <a:chExt cx="8250724" cy="3545587"/>
          </a:xfrm>
        </p:grpSpPr>
        <p:pic>
          <p:nvPicPr>
            <p:cNvPr id="9219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638" y="2598429"/>
              <a:ext cx="8250724" cy="34563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正方形/長方形 7"/>
            <p:cNvSpPr/>
            <p:nvPr/>
          </p:nvSpPr>
          <p:spPr>
            <a:xfrm>
              <a:off x="1333160" y="5743906"/>
              <a:ext cx="2605200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r>
                <a:rPr lang="en-US" sz="2000" dirty="0" smtClean="0"/>
                <a:t>(a) Entire RANDOM</a:t>
              </a:r>
              <a:endParaRPr lang="en-US" sz="2000" dirty="0"/>
            </a:p>
          </p:txBody>
        </p:sp>
        <p:sp>
          <p:nvSpPr>
            <p:cNvPr id="9" name="正方形/長方形 8"/>
            <p:cNvSpPr/>
            <p:nvPr/>
          </p:nvSpPr>
          <p:spPr>
            <a:xfrm>
              <a:off x="5436096" y="5743906"/>
              <a:ext cx="2660408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r>
                <a:rPr lang="en-US" sz="2000" dirty="0" smtClean="0"/>
                <a:t>(b) Partial RANDOM</a:t>
              </a:r>
              <a:endParaRPr lang="en-US" sz="2000" dirty="0"/>
            </a:p>
          </p:txBody>
        </p:sp>
      </p:grpSp>
      <p:sp>
        <p:nvSpPr>
          <p:cNvPr id="7" name="フッター プレースホルダー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ISMAR workshop on Tracking Methods and Applications</a:t>
            </a:r>
            <a:endParaRPr kumimoji="1" lang="ja-JP" altLang="en-US"/>
          </a:p>
        </p:txBody>
      </p:sp>
      <p:sp>
        <p:nvSpPr>
          <p:cNvPr id="10" name="日付プレースホルダー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05.11.2012</a:t>
            </a:r>
            <a:endParaRPr kumimoji="1" lang="ja-JP" altLang="en-US" dirty="0"/>
          </a:p>
        </p:txBody>
      </p:sp>
      <p:sp>
        <p:nvSpPr>
          <p:cNvPr id="11" name="スライド番号プレースホルダー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7929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experiment 1/2: result</a:t>
            </a:r>
            <a:endParaRPr 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Error: mean value</a:t>
            </a:r>
            <a:endParaRPr lang="en-US" dirty="0"/>
          </a:p>
        </p:txBody>
      </p:sp>
      <p:sp>
        <p:nvSpPr>
          <p:cNvPr id="16" name="正方形/長方形 15"/>
          <p:cNvSpPr/>
          <p:nvPr/>
        </p:nvSpPr>
        <p:spPr>
          <a:xfrm rot="16200000">
            <a:off x="-26952" y="2056287"/>
            <a:ext cx="813043" cy="4001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sz="2000" dirty="0" smtClean="0"/>
              <a:t>Error</a:t>
            </a:r>
            <a:endParaRPr lang="en-US" sz="2000" dirty="0"/>
          </a:p>
        </p:txBody>
      </p:sp>
      <p:sp>
        <p:nvSpPr>
          <p:cNvPr id="17" name="正方形/長方形 16"/>
          <p:cNvSpPr/>
          <p:nvPr/>
        </p:nvSpPr>
        <p:spPr>
          <a:xfrm rot="16200000">
            <a:off x="4439031" y="2056286"/>
            <a:ext cx="813043" cy="4001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sz="2000" dirty="0" smtClean="0"/>
              <a:t>Error</a:t>
            </a:r>
            <a:endParaRPr lang="en-US" sz="2000" dirty="0"/>
          </a:p>
        </p:txBody>
      </p: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051" y="5088210"/>
            <a:ext cx="947320" cy="1229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537" y="5085184"/>
            <a:ext cx="980559" cy="1229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直線矢印コネクタ 6"/>
          <p:cNvCxnSpPr/>
          <p:nvPr/>
        </p:nvCxnSpPr>
        <p:spPr>
          <a:xfrm>
            <a:off x="579624" y="3704477"/>
            <a:ext cx="4065871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321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4982" y="1732579"/>
            <a:ext cx="4098239" cy="1893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2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225" y="1732579"/>
            <a:ext cx="4108308" cy="1893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9" name="直線矢印コネクタ 28"/>
          <p:cNvCxnSpPr/>
          <p:nvPr/>
        </p:nvCxnSpPr>
        <p:spPr>
          <a:xfrm>
            <a:off x="4967350" y="3704477"/>
            <a:ext cx="4065871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正方形/長方形 29"/>
          <p:cNvSpPr/>
          <p:nvPr/>
        </p:nvSpPr>
        <p:spPr>
          <a:xfrm>
            <a:off x="539552" y="3795863"/>
            <a:ext cx="343364" cy="4001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sz="2000" dirty="0" smtClean="0"/>
              <a:t>0</a:t>
            </a:r>
            <a:endParaRPr lang="en-US" sz="2000" dirty="0"/>
          </a:p>
        </p:txBody>
      </p:sp>
      <p:sp>
        <p:nvSpPr>
          <p:cNvPr id="31" name="正方形/長方形 30"/>
          <p:cNvSpPr/>
          <p:nvPr/>
        </p:nvSpPr>
        <p:spPr>
          <a:xfrm>
            <a:off x="4139952" y="3795863"/>
            <a:ext cx="502061" cy="4001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sz="2000" dirty="0" smtClean="0"/>
              <a:t>10</a:t>
            </a:r>
            <a:endParaRPr lang="en-US" sz="2000" dirty="0"/>
          </a:p>
        </p:txBody>
      </p:sp>
      <p:sp>
        <p:nvSpPr>
          <p:cNvPr id="32" name="正方形/長方形 31"/>
          <p:cNvSpPr/>
          <p:nvPr/>
        </p:nvSpPr>
        <p:spPr>
          <a:xfrm>
            <a:off x="4972135" y="3795863"/>
            <a:ext cx="343364" cy="4001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sz="2000" dirty="0" smtClean="0"/>
              <a:t>0</a:t>
            </a:r>
            <a:endParaRPr lang="en-US" sz="2000" dirty="0"/>
          </a:p>
        </p:txBody>
      </p:sp>
      <p:sp>
        <p:nvSpPr>
          <p:cNvPr id="33" name="正方形/長方形 32"/>
          <p:cNvSpPr/>
          <p:nvPr/>
        </p:nvSpPr>
        <p:spPr>
          <a:xfrm>
            <a:off x="8572535" y="3795863"/>
            <a:ext cx="502061" cy="4001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sz="2000" dirty="0" smtClean="0"/>
              <a:t>10</a:t>
            </a:r>
            <a:endParaRPr lang="en-US" sz="20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00" y="4132448"/>
            <a:ext cx="800268" cy="607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グループ化 7"/>
          <p:cNvGrpSpPr/>
          <p:nvPr/>
        </p:nvGrpSpPr>
        <p:grpSpPr>
          <a:xfrm>
            <a:off x="3789618" y="4132448"/>
            <a:ext cx="800268" cy="1606217"/>
            <a:chOff x="3457197" y="4195973"/>
            <a:chExt cx="800268" cy="1606217"/>
          </a:xfrm>
        </p:grpSpPr>
        <p:pic>
          <p:nvPicPr>
            <p:cNvPr id="22" name="Picture 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57197" y="4195973"/>
              <a:ext cx="800268" cy="607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3" name="Picture 4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59071" y="5194960"/>
              <a:ext cx="796520" cy="607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加算記号 5"/>
            <p:cNvSpPr/>
            <p:nvPr/>
          </p:nvSpPr>
          <p:spPr>
            <a:xfrm>
              <a:off x="3658427" y="4800178"/>
              <a:ext cx="397808" cy="397808"/>
            </a:xfrm>
            <a:prstGeom prst="mathPlus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3683" y="4132448"/>
            <a:ext cx="800268" cy="607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7" name="グループ化 26"/>
          <p:cNvGrpSpPr/>
          <p:nvPr/>
        </p:nvGrpSpPr>
        <p:grpSpPr>
          <a:xfrm>
            <a:off x="8333668" y="4132448"/>
            <a:ext cx="800268" cy="1606217"/>
            <a:chOff x="3457197" y="4195973"/>
            <a:chExt cx="800268" cy="1606217"/>
          </a:xfrm>
        </p:grpSpPr>
        <p:pic>
          <p:nvPicPr>
            <p:cNvPr id="28" name="Picture 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57197" y="4195973"/>
              <a:ext cx="800268" cy="607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4" name="Picture 4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59071" y="5194960"/>
              <a:ext cx="796520" cy="607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5" name="加算記号 34"/>
            <p:cNvSpPr/>
            <p:nvPr/>
          </p:nvSpPr>
          <p:spPr>
            <a:xfrm>
              <a:off x="3658427" y="4800178"/>
              <a:ext cx="397808" cy="397808"/>
            </a:xfrm>
            <a:prstGeom prst="mathPlus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フッター プレースホルダー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ISMAR workshop on Tracking Methods and Applications</a:t>
            </a:r>
            <a:endParaRPr kumimoji="1" lang="ja-JP" altLang="en-US"/>
          </a:p>
        </p:txBody>
      </p:sp>
      <p:sp>
        <p:nvSpPr>
          <p:cNvPr id="10" name="日付プレースホルダー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05.11.2012</a:t>
            </a:r>
            <a:endParaRPr kumimoji="1" lang="ja-JP" altLang="en-US" dirty="0"/>
          </a:p>
        </p:txBody>
      </p:sp>
      <p:sp>
        <p:nvSpPr>
          <p:cNvPr id="11" name="スライド番号プレースホルダー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1614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experiment 1/2: </a:t>
            </a:r>
            <a:r>
              <a:rPr lang="en-US" dirty="0" smtClean="0"/>
              <a:t>discussion</a:t>
            </a:r>
            <a:endParaRPr 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Two disadvantages:</a:t>
            </a:r>
          </a:p>
          <a:p>
            <a:pPr lvl="1"/>
            <a:r>
              <a:rPr lang="en-US" dirty="0" smtClean="0"/>
              <a:t>Center of circle is not perspective invariant.</a:t>
            </a:r>
          </a:p>
          <a:p>
            <a:pPr lvl="1"/>
            <a:r>
              <a:rPr lang="en-US" dirty="0" smtClean="0"/>
              <a:t>Inaccurate detection due to poor circle detection algorithm.</a:t>
            </a:r>
            <a:endParaRPr lang="en-US" dirty="0"/>
          </a:p>
        </p:txBody>
      </p:sp>
      <p:sp>
        <p:nvSpPr>
          <p:cNvPr id="10" name="正方形/長方形 9"/>
          <p:cNvSpPr/>
          <p:nvPr/>
        </p:nvSpPr>
        <p:spPr>
          <a:xfrm>
            <a:off x="6490262" y="3307549"/>
            <a:ext cx="24144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: detected points</a:t>
            </a:r>
            <a:br>
              <a:rPr lang="en-US" dirty="0" smtClean="0"/>
            </a:br>
            <a:r>
              <a:rPr lang="en-US" dirty="0" smtClean="0"/>
              <a:t>: </a:t>
            </a:r>
            <a:r>
              <a:rPr lang="en-US" dirty="0" err="1" smtClean="0"/>
              <a:t>reprojected</a:t>
            </a:r>
            <a:r>
              <a:rPr lang="en-US" dirty="0" smtClean="0"/>
              <a:t> points</a:t>
            </a:r>
            <a:endParaRPr lang="en-US" dirty="0"/>
          </a:p>
        </p:txBody>
      </p:sp>
      <p:sp>
        <p:nvSpPr>
          <p:cNvPr id="11" name="円/楕円 10"/>
          <p:cNvSpPr/>
          <p:nvPr/>
        </p:nvSpPr>
        <p:spPr>
          <a:xfrm>
            <a:off x="6401229" y="3692426"/>
            <a:ext cx="108012" cy="10801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円/楕円 11"/>
          <p:cNvSpPr/>
          <p:nvPr/>
        </p:nvSpPr>
        <p:spPr>
          <a:xfrm>
            <a:off x="6393825" y="3426265"/>
            <a:ext cx="108012" cy="1080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正方形/長方形 13"/>
          <p:cNvSpPr/>
          <p:nvPr/>
        </p:nvSpPr>
        <p:spPr>
          <a:xfrm>
            <a:off x="6372200" y="2868216"/>
            <a:ext cx="23156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2 pixels difference!</a:t>
            </a:r>
            <a:endParaRPr lang="en-US" dirty="0"/>
          </a:p>
        </p:txBody>
      </p:sp>
      <p:grpSp>
        <p:nvGrpSpPr>
          <p:cNvPr id="24" name="グループ化 23"/>
          <p:cNvGrpSpPr/>
          <p:nvPr/>
        </p:nvGrpSpPr>
        <p:grpSpPr>
          <a:xfrm>
            <a:off x="257302" y="2544167"/>
            <a:ext cx="5991472" cy="2262028"/>
            <a:chOff x="1115616" y="4011301"/>
            <a:chExt cx="4274844" cy="1613930"/>
          </a:xfrm>
        </p:grpSpPr>
        <p:grpSp>
          <p:nvGrpSpPr>
            <p:cNvPr id="6" name="グループ化 5"/>
            <p:cNvGrpSpPr/>
            <p:nvPr/>
          </p:nvGrpSpPr>
          <p:grpSpPr>
            <a:xfrm>
              <a:off x="1115616" y="4011301"/>
              <a:ext cx="2142382" cy="1613930"/>
              <a:chOff x="2195736" y="3356992"/>
              <a:chExt cx="2142382" cy="1613930"/>
            </a:xfrm>
          </p:grpSpPr>
          <p:pic>
            <p:nvPicPr>
              <p:cNvPr id="7" name="Picture 6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95736" y="3356992"/>
                <a:ext cx="2142382" cy="16067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8" name="正方形/長方形 7"/>
              <p:cNvSpPr/>
              <p:nvPr/>
            </p:nvSpPr>
            <p:spPr>
              <a:xfrm flipV="1">
                <a:off x="2843808" y="4884512"/>
                <a:ext cx="288032" cy="86410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9" name="Picture 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0943" y="4265568"/>
              <a:ext cx="1979517" cy="831397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3" name="円/楕円 12"/>
            <p:cNvSpPr/>
            <p:nvPr/>
          </p:nvSpPr>
          <p:spPr>
            <a:xfrm>
              <a:off x="4059015" y="4787574"/>
              <a:ext cx="504056" cy="431910"/>
            </a:xfrm>
            <a:prstGeom prst="ellipse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7" name="直線コネクタ 16"/>
            <p:cNvCxnSpPr>
              <a:stCxn id="8" idx="3"/>
            </p:cNvCxnSpPr>
            <p:nvPr/>
          </p:nvCxnSpPr>
          <p:spPr>
            <a:xfrm flipV="1">
              <a:off x="2051720" y="4265568"/>
              <a:ext cx="1359223" cy="131645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線コネクタ 20"/>
            <p:cNvCxnSpPr>
              <a:stCxn id="8" idx="3"/>
            </p:cNvCxnSpPr>
            <p:nvPr/>
          </p:nvCxnSpPr>
          <p:spPr>
            <a:xfrm flipV="1">
              <a:off x="2051720" y="5076198"/>
              <a:ext cx="1359223" cy="50582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6" name="曲線コネクタ 25"/>
          <p:cNvCxnSpPr>
            <a:stCxn id="14" idx="1"/>
            <a:endCxn id="13" idx="0"/>
          </p:cNvCxnSpPr>
          <p:nvPr/>
        </p:nvCxnSpPr>
        <p:spPr>
          <a:xfrm rot="10800000" flipV="1">
            <a:off x="4735902" y="3052882"/>
            <a:ext cx="1636299" cy="579282"/>
          </a:xfrm>
          <a:prstGeom prst="curvedConnector2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フッター プレースホルダー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ISMAR workshop on Tracking Methods and Applications</a:t>
            </a:r>
            <a:endParaRPr kumimoji="1" lang="ja-JP" altLang="en-US"/>
          </a:p>
        </p:txBody>
      </p:sp>
      <p:sp>
        <p:nvSpPr>
          <p:cNvPr id="16" name="日付プレースホルダー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05.11.2012</a:t>
            </a:r>
            <a:endParaRPr kumimoji="1" lang="ja-JP" altLang="en-US" dirty="0"/>
          </a:p>
        </p:txBody>
      </p:sp>
      <p:sp>
        <p:nvSpPr>
          <p:cNvPr id="18" name="スライド番号プレースホルダー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23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4181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experiment 2/2</a:t>
            </a:r>
            <a:endParaRPr 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Q: Is the proposed method better than chessboard one?</a:t>
            </a:r>
          </a:p>
          <a:p>
            <a:r>
              <a:rPr lang="en-US" dirty="0" smtClean="0"/>
              <a:t>Comparison: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10 images from (a).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10 images from (a) + 10 images from (b).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10 images from (c).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20 images from (c).</a:t>
            </a:r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06" y="3510682"/>
            <a:ext cx="9164614" cy="2294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正方形/長方形 10"/>
          <p:cNvSpPr/>
          <p:nvPr/>
        </p:nvSpPr>
        <p:spPr>
          <a:xfrm>
            <a:off x="338386" y="5838378"/>
            <a:ext cx="2451312" cy="70788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en-US" sz="2000" dirty="0" smtClean="0"/>
              <a:t>(a) Entirely visible</a:t>
            </a:r>
            <a:br>
              <a:rPr lang="en-US" sz="2000" dirty="0" smtClean="0"/>
            </a:br>
            <a:r>
              <a:rPr lang="en-US" sz="2000" dirty="0" smtClean="0"/>
              <a:t>RANDOM</a:t>
            </a:r>
            <a:endParaRPr lang="en-US" sz="2000" dirty="0"/>
          </a:p>
        </p:txBody>
      </p:sp>
      <p:sp>
        <p:nvSpPr>
          <p:cNvPr id="12" name="正方形/長方形 11"/>
          <p:cNvSpPr/>
          <p:nvPr/>
        </p:nvSpPr>
        <p:spPr>
          <a:xfrm>
            <a:off x="3362722" y="5838378"/>
            <a:ext cx="2506520" cy="70788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en-US" sz="2000" dirty="0" smtClean="0"/>
              <a:t>(b) Partially visible</a:t>
            </a:r>
            <a:br>
              <a:rPr lang="en-US" sz="2000" dirty="0" smtClean="0"/>
            </a:br>
            <a:r>
              <a:rPr lang="en-US" sz="2000" dirty="0" smtClean="0"/>
              <a:t>RANOM</a:t>
            </a:r>
            <a:endParaRPr lang="en-US" sz="2000" dirty="0"/>
          </a:p>
        </p:txBody>
      </p:sp>
      <p:sp>
        <p:nvSpPr>
          <p:cNvPr id="13" name="正方形/長方形 12"/>
          <p:cNvSpPr/>
          <p:nvPr/>
        </p:nvSpPr>
        <p:spPr>
          <a:xfrm>
            <a:off x="6515222" y="5790723"/>
            <a:ext cx="2220480" cy="70788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en-US" sz="2000" dirty="0" smtClean="0"/>
              <a:t>(c) Entirely </a:t>
            </a:r>
            <a:r>
              <a:rPr lang="en-US" sz="2000" dirty="0" err="1" smtClean="0"/>
              <a:t>sible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chessboard</a:t>
            </a:r>
            <a:endParaRPr lang="en-US" sz="2000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ISMAR workshop on Tracking Methods and Applications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05.11.2012</a:t>
            </a:r>
            <a:endParaRPr kumimoji="1" lang="ja-JP" altLang="en-US" dirty="0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24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7551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experiment 2/2: result</a:t>
            </a:r>
            <a:endParaRPr 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Our method results less </a:t>
            </a:r>
            <a:r>
              <a:rPr lang="en-US" dirty="0" err="1" smtClean="0"/>
              <a:t>reprojection</a:t>
            </a:r>
            <a:r>
              <a:rPr lang="en-US" dirty="0" smtClean="0"/>
              <a:t> error.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81400"/>
            <a:ext cx="8784976" cy="260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8446" y="3002304"/>
            <a:ext cx="716380" cy="547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3383" y="3001159"/>
            <a:ext cx="716380" cy="549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グループ化 5"/>
          <p:cNvGrpSpPr/>
          <p:nvPr/>
        </p:nvGrpSpPr>
        <p:grpSpPr>
          <a:xfrm>
            <a:off x="5796136" y="2072041"/>
            <a:ext cx="724402" cy="1476976"/>
            <a:chOff x="3649831" y="2104125"/>
            <a:chExt cx="724402" cy="1476976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7853" y="3036379"/>
              <a:ext cx="716380" cy="5447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49831" y="2104125"/>
              <a:ext cx="716380" cy="5470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加算記号 13"/>
            <p:cNvSpPr/>
            <p:nvPr/>
          </p:nvSpPr>
          <p:spPr>
            <a:xfrm>
              <a:off x="3817139" y="2633799"/>
              <a:ext cx="397808" cy="397808"/>
            </a:xfrm>
            <a:prstGeom prst="mathPlus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グループ化 7"/>
          <p:cNvGrpSpPr/>
          <p:nvPr/>
        </p:nvGrpSpPr>
        <p:grpSpPr>
          <a:xfrm>
            <a:off x="7999093" y="2102980"/>
            <a:ext cx="716380" cy="1439366"/>
            <a:chOff x="7999093" y="2102980"/>
            <a:chExt cx="716380" cy="1439366"/>
          </a:xfrm>
        </p:grpSpPr>
        <p:pic>
          <p:nvPicPr>
            <p:cNvPr id="12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99093" y="2102980"/>
              <a:ext cx="716380" cy="5493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99093" y="2993044"/>
              <a:ext cx="716380" cy="5493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加算記号 14"/>
            <p:cNvSpPr/>
            <p:nvPr/>
          </p:nvSpPr>
          <p:spPr>
            <a:xfrm>
              <a:off x="8158379" y="2633799"/>
              <a:ext cx="397808" cy="397808"/>
            </a:xfrm>
            <a:prstGeom prst="mathPlus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フッター プレースホルダー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ISMAR workshop on Tracking Methods and Applications</a:t>
            </a:r>
            <a:endParaRPr kumimoji="1" lang="ja-JP" altLang="en-US"/>
          </a:p>
        </p:txBody>
      </p:sp>
      <p:sp>
        <p:nvSpPr>
          <p:cNvPr id="9" name="日付プレースホルダー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05.11.2012</a:t>
            </a:r>
            <a:endParaRPr kumimoji="1" lang="ja-JP" altLang="en-US" dirty="0"/>
          </a:p>
        </p:txBody>
      </p:sp>
      <p:sp>
        <p:nvSpPr>
          <p:cNvPr id="10" name="スライド番号プレースホルダー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25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28275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experiment 2/2: result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It's strange that case 1 outperforms case 3 because</a:t>
            </a:r>
          </a:p>
          <a:p>
            <a:pPr lvl="1"/>
            <a:r>
              <a:rPr lang="en-US" dirty="0" smtClean="0"/>
              <a:t>control points on a chessboard is perspective invariant,</a:t>
            </a:r>
          </a:p>
          <a:p>
            <a:pPr lvl="1"/>
            <a:r>
              <a:rPr lang="en-US" dirty="0" smtClean="0"/>
              <a:t>control points on RANDOM is</a:t>
            </a:r>
          </a:p>
          <a:p>
            <a:pPr lvl="2"/>
            <a:r>
              <a:rPr lang="en-US" dirty="0" smtClean="0"/>
              <a:t>scale &amp; rotation invariant,</a:t>
            </a:r>
          </a:p>
          <a:p>
            <a:pPr lvl="2"/>
            <a:r>
              <a:rPr lang="en-US" dirty="0" smtClean="0"/>
              <a:t>center of circle is not perspective invariant.</a:t>
            </a:r>
          </a:p>
          <a:p>
            <a:endParaRPr lang="en-US" dirty="0"/>
          </a:p>
          <a:p>
            <a:r>
              <a:rPr lang="en-US" dirty="0" smtClean="0"/>
              <a:t>The result may be due to number of control points.</a:t>
            </a:r>
          </a:p>
          <a:p>
            <a:pPr lvl="1"/>
            <a:r>
              <a:rPr lang="en-US" dirty="0" smtClean="0"/>
              <a:t>200 control points on RANDOM</a:t>
            </a:r>
          </a:p>
          <a:p>
            <a:pPr lvl="1"/>
            <a:r>
              <a:rPr lang="en-US" dirty="0" smtClean="0"/>
              <a:t>40 control points on chessboard</a:t>
            </a:r>
          </a:p>
          <a:p>
            <a:endParaRPr lang="en-US" dirty="0"/>
          </a:p>
          <a:p>
            <a:r>
              <a:rPr lang="en-US" dirty="0" smtClean="0"/>
              <a:t>Will perform more fair comparison...</a:t>
            </a:r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ISMAR workshop on Tracking Methods and Applications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05.11.2012</a:t>
            </a:r>
            <a:endParaRPr kumimoji="1" lang="ja-JP" altLang="en-US" dirty="0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26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16485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Real world experiments 1/2</a:t>
            </a:r>
            <a:endParaRPr 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Single camera calibration: Sony Nex-5.</a:t>
            </a:r>
          </a:p>
          <a:p>
            <a:pPr lvl="1"/>
            <a:r>
              <a:rPr lang="en-US" dirty="0" smtClean="0"/>
              <a:t>Resolution: 1920x1080</a:t>
            </a:r>
          </a:p>
          <a:p>
            <a:pPr lvl="1"/>
            <a:r>
              <a:rPr lang="en-US" dirty="0" smtClean="0"/>
              <a:t>Number of images: 100</a:t>
            </a:r>
          </a:p>
          <a:p>
            <a:pPr lvl="1"/>
            <a:r>
              <a:rPr lang="en-US" dirty="0" smtClean="0"/>
              <a:t>Number of control points on RANDOM: 200</a:t>
            </a:r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ISMAR workshop on Tracking Methods and Applications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05.11.2012</a:t>
            </a:r>
            <a:endParaRPr kumimoji="1" lang="ja-JP" altLang="en-US" dirty="0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27</a:t>
            </a:fld>
            <a:endParaRPr kumimoji="1" lang="ja-JP" altLang="en-US"/>
          </a:p>
        </p:txBody>
      </p:sp>
      <p:pic>
        <p:nvPicPr>
          <p:cNvPr id="4" name="CalibSingleInput.mp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75656" y="2743329"/>
            <a:ext cx="6192688" cy="3483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29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Real world experiments 1/2: result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ISMAR workshop on Tracking Methods and Applications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05.11.2012</a:t>
            </a:r>
            <a:endParaRPr kumimoji="1" lang="ja-JP" altLang="en-US" dirty="0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28</a:t>
            </a:fld>
            <a:endParaRPr kumimoji="1" lang="ja-JP" altLang="en-US"/>
          </a:p>
        </p:txBody>
      </p:sp>
      <p:pic>
        <p:nvPicPr>
          <p:cNvPr id="3" name="CalibResultSingleReal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59633" y="1243566"/>
            <a:ext cx="6624736" cy="504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087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6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Real world experiments </a:t>
            </a:r>
            <a:r>
              <a:rPr lang="en-US" dirty="0" smtClean="0"/>
              <a:t>1/2: result</a:t>
            </a:r>
            <a:endParaRPr 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Reprojection</a:t>
            </a:r>
            <a:r>
              <a:rPr lang="en-US" dirty="0" smtClean="0"/>
              <a:t> error: 0.16 </a:t>
            </a:r>
            <a:r>
              <a:rPr lang="en-US" altLang="ja-JP" dirty="0" smtClean="0"/>
              <a:t>± 0.15 pixel</a:t>
            </a:r>
          </a:p>
          <a:p>
            <a:r>
              <a:rPr lang="en-US" dirty="0" smtClean="0"/>
              <a:t>Maximum error: 1.30 pixels</a:t>
            </a:r>
            <a:endParaRPr 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4982" y="2204864"/>
            <a:ext cx="5072450" cy="4015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ISMAR workshop on Tracking Methods and Applications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05.11.2012</a:t>
            </a:r>
            <a:endParaRPr kumimoji="1" lang="ja-JP" altLang="en-US" dirty="0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29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077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 of this work</a:t>
            </a:r>
            <a:endParaRPr 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a marker tracking algorithm for a single camera calibration.</a:t>
            </a:r>
          </a:p>
        </p:txBody>
      </p:sp>
      <p:pic>
        <p:nvPicPr>
          <p:cNvPr id="7" name="CalibResultSingle.mp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35696" y="1700808"/>
            <a:ext cx="5472608" cy="4476382"/>
          </a:xfrm>
          <a:prstGeom prst="rect">
            <a:avLst/>
          </a:prstGeom>
        </p:spPr>
      </p:pic>
      <p:sp>
        <p:nvSpPr>
          <p:cNvPr id="9" name="正方形/長方形 8"/>
          <p:cNvSpPr/>
          <p:nvPr/>
        </p:nvSpPr>
        <p:spPr>
          <a:xfrm>
            <a:off x="3479922" y="6093296"/>
            <a:ext cx="2100190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en-US" altLang="ja-JP" dirty="0" smtClean="0"/>
              <a:t>Calibration result</a:t>
            </a:r>
            <a:endParaRPr lang="ja-JP" alt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ISMAR workshop on Tracking Methods and Applications</a:t>
            </a:r>
            <a:endParaRPr kumimoji="1" lang="ja-JP" altLang="en-US"/>
          </a:p>
        </p:txBody>
      </p:sp>
      <p:sp>
        <p:nvSpPr>
          <p:cNvPr id="8" name="日付プレースホルダー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05.11.2012</a:t>
            </a:r>
            <a:endParaRPr kumimoji="1" lang="ja-JP" altLang="en-US" dirty="0"/>
          </a:p>
        </p:txBody>
      </p:sp>
      <p:sp>
        <p:nvSpPr>
          <p:cNvPr id="10" name="スライド番号プレースホルダー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74178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Real world experiments 2/2</a:t>
            </a:r>
            <a:endParaRPr 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Multiple cameras calibration (3 cameras attached on an </a:t>
            </a:r>
            <a:r>
              <a:rPr lang="en-US" dirty="0" smtClean="0">
                <a:solidFill>
                  <a:srgbClr val="006600"/>
                </a:solidFill>
              </a:rPr>
              <a:t>HMD</a:t>
            </a:r>
            <a:r>
              <a:rPr lang="en-US" dirty="0" smtClean="0"/>
              <a:t>):</a:t>
            </a:r>
          </a:p>
          <a:p>
            <a:pPr lvl="1"/>
            <a:r>
              <a:rPr lang="en-US" dirty="0" smtClean="0"/>
              <a:t>1 </a:t>
            </a:r>
            <a:r>
              <a:rPr lang="en-US" dirty="0" smtClean="0">
                <a:solidFill>
                  <a:srgbClr val="FF0000"/>
                </a:solidFill>
              </a:rPr>
              <a:t>IR</a:t>
            </a:r>
            <a:r>
              <a:rPr lang="en-US" dirty="0" smtClean="0"/>
              <a:t> camera</a:t>
            </a:r>
          </a:p>
          <a:p>
            <a:pPr lvl="1"/>
            <a:r>
              <a:rPr lang="en-US" dirty="0" smtClean="0"/>
              <a:t>2 </a:t>
            </a:r>
            <a:r>
              <a:rPr lang="en-US" dirty="0" smtClean="0">
                <a:solidFill>
                  <a:srgbClr val="0070C0"/>
                </a:solidFill>
              </a:rPr>
              <a:t>color</a:t>
            </a:r>
            <a:r>
              <a:rPr lang="en-US" dirty="0" smtClean="0"/>
              <a:t> cameras</a:t>
            </a:r>
          </a:p>
        </p:txBody>
      </p:sp>
      <p:grpSp>
        <p:nvGrpSpPr>
          <p:cNvPr id="23" name="グループ化 22"/>
          <p:cNvGrpSpPr/>
          <p:nvPr/>
        </p:nvGrpSpPr>
        <p:grpSpPr>
          <a:xfrm>
            <a:off x="251520" y="5003645"/>
            <a:ext cx="2207315" cy="1486722"/>
            <a:chOff x="5378156" y="2775787"/>
            <a:chExt cx="2033600" cy="1322717"/>
          </a:xfrm>
        </p:grpSpPr>
        <p:cxnSp>
          <p:nvCxnSpPr>
            <p:cNvPr id="28" name="直線コネクタ 27"/>
            <p:cNvCxnSpPr/>
            <p:nvPr/>
          </p:nvCxnSpPr>
          <p:spPr>
            <a:xfrm flipH="1" flipV="1">
              <a:off x="5378156" y="2775787"/>
              <a:ext cx="2019039" cy="658788"/>
            </a:xfrm>
            <a:prstGeom prst="line">
              <a:avLst/>
            </a:prstGeom>
            <a:ln w="38100">
              <a:solidFill>
                <a:srgbClr val="0070C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線コネクタ 28"/>
            <p:cNvCxnSpPr/>
            <p:nvPr/>
          </p:nvCxnSpPr>
          <p:spPr>
            <a:xfrm flipH="1">
              <a:off x="5392717" y="3439716"/>
              <a:ext cx="2019039" cy="658788"/>
            </a:xfrm>
            <a:prstGeom prst="line">
              <a:avLst/>
            </a:prstGeom>
            <a:ln w="38100">
              <a:solidFill>
                <a:srgbClr val="0070C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グループ化 23"/>
          <p:cNvGrpSpPr/>
          <p:nvPr/>
        </p:nvGrpSpPr>
        <p:grpSpPr>
          <a:xfrm rot="5400000">
            <a:off x="2410999" y="5536736"/>
            <a:ext cx="235680" cy="424224"/>
            <a:chOff x="7311119" y="2636912"/>
            <a:chExt cx="360040" cy="648072"/>
          </a:xfrm>
          <a:solidFill>
            <a:srgbClr val="0070C0"/>
          </a:solidFill>
        </p:grpSpPr>
        <p:sp>
          <p:nvSpPr>
            <p:cNvPr id="26" name="正方形/長方形 25"/>
            <p:cNvSpPr/>
            <p:nvPr/>
          </p:nvSpPr>
          <p:spPr>
            <a:xfrm>
              <a:off x="7311119" y="2636912"/>
              <a:ext cx="360040" cy="432048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台形 26"/>
            <p:cNvSpPr/>
            <p:nvPr/>
          </p:nvSpPr>
          <p:spPr>
            <a:xfrm>
              <a:off x="7344308" y="3068960"/>
              <a:ext cx="288032" cy="216024"/>
            </a:xfrm>
            <a:prstGeom prst="trapezoid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グループ化 35"/>
          <p:cNvGrpSpPr/>
          <p:nvPr/>
        </p:nvGrpSpPr>
        <p:grpSpPr>
          <a:xfrm rot="348669">
            <a:off x="20988" y="4427548"/>
            <a:ext cx="2742966" cy="1716566"/>
            <a:chOff x="-9807" y="4505441"/>
            <a:chExt cx="2742966" cy="1716566"/>
          </a:xfrm>
        </p:grpSpPr>
        <p:grpSp>
          <p:nvGrpSpPr>
            <p:cNvPr id="37" name="グループ化 36"/>
            <p:cNvGrpSpPr/>
            <p:nvPr/>
          </p:nvGrpSpPr>
          <p:grpSpPr>
            <a:xfrm rot="336906">
              <a:off x="-9807" y="4505441"/>
              <a:ext cx="2458188" cy="1716566"/>
              <a:chOff x="5378156" y="2775787"/>
              <a:chExt cx="2033600" cy="1322717"/>
            </a:xfrm>
          </p:grpSpPr>
          <p:cxnSp>
            <p:nvCxnSpPr>
              <p:cNvPr id="41" name="直線コネクタ 40"/>
              <p:cNvCxnSpPr/>
              <p:nvPr/>
            </p:nvCxnSpPr>
            <p:spPr>
              <a:xfrm flipH="1" flipV="1">
                <a:off x="5378156" y="2775787"/>
                <a:ext cx="2019039" cy="658788"/>
              </a:xfrm>
              <a:prstGeom prst="line">
                <a:avLst/>
              </a:prstGeom>
              <a:ln w="38100">
                <a:solidFill>
                  <a:srgbClr val="FF0000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線コネクタ 41"/>
              <p:cNvCxnSpPr/>
              <p:nvPr/>
            </p:nvCxnSpPr>
            <p:spPr>
              <a:xfrm flipH="1">
                <a:off x="5392717" y="3439716"/>
                <a:ext cx="2019039" cy="658788"/>
              </a:xfrm>
              <a:prstGeom prst="line">
                <a:avLst/>
              </a:prstGeom>
              <a:ln w="38100">
                <a:solidFill>
                  <a:srgbClr val="FF0000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" name="グループ化 37"/>
            <p:cNvGrpSpPr/>
            <p:nvPr/>
          </p:nvGrpSpPr>
          <p:grpSpPr>
            <a:xfrm rot="5736906">
              <a:off x="2403207" y="5285644"/>
              <a:ext cx="235680" cy="424224"/>
              <a:chOff x="7311119" y="2636912"/>
              <a:chExt cx="360040" cy="648072"/>
            </a:xfrm>
            <a:solidFill>
              <a:srgbClr val="FF0000"/>
            </a:solidFill>
          </p:grpSpPr>
          <p:sp>
            <p:nvSpPr>
              <p:cNvPr id="39" name="正方形/長方形 38"/>
              <p:cNvSpPr/>
              <p:nvPr/>
            </p:nvSpPr>
            <p:spPr>
              <a:xfrm>
                <a:off x="7311119" y="2636912"/>
                <a:ext cx="360040" cy="432048"/>
              </a:xfrm>
              <a:prstGeom prst="rect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台形 39"/>
              <p:cNvSpPr/>
              <p:nvPr/>
            </p:nvSpPr>
            <p:spPr>
              <a:xfrm>
                <a:off x="7344308" y="3068960"/>
                <a:ext cx="288032" cy="216024"/>
              </a:xfrm>
              <a:prstGeom prst="trapezoid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1" name="グループ化 10"/>
          <p:cNvGrpSpPr/>
          <p:nvPr/>
        </p:nvGrpSpPr>
        <p:grpSpPr>
          <a:xfrm>
            <a:off x="774572" y="2697979"/>
            <a:ext cx="1205140" cy="1739706"/>
            <a:chOff x="-2207749" y="2755099"/>
            <a:chExt cx="731786" cy="1056385"/>
          </a:xfrm>
        </p:grpSpPr>
        <p:sp>
          <p:nvSpPr>
            <p:cNvPr id="85" name="スマイル 84"/>
            <p:cNvSpPr/>
            <p:nvPr/>
          </p:nvSpPr>
          <p:spPr bwMode="auto">
            <a:xfrm>
              <a:off x="-2207749" y="2957285"/>
              <a:ext cx="731786" cy="854199"/>
            </a:xfrm>
            <a:prstGeom prst="smileyFace">
              <a:avLst/>
            </a:prstGeom>
            <a:solidFill>
              <a:srgbClr val="FFCC6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grpSp>
          <p:nvGrpSpPr>
            <p:cNvPr id="67" name="グループ化 66"/>
            <p:cNvGrpSpPr/>
            <p:nvPr/>
          </p:nvGrpSpPr>
          <p:grpSpPr bwMode="auto">
            <a:xfrm>
              <a:off x="-2114997" y="3138247"/>
              <a:ext cx="564767" cy="191107"/>
              <a:chOff x="4419714" y="4139895"/>
              <a:chExt cx="1138998" cy="385300"/>
            </a:xfrm>
            <a:solidFill>
              <a:srgbClr val="006600"/>
            </a:solidFill>
          </p:grpSpPr>
          <p:sp>
            <p:nvSpPr>
              <p:cNvPr id="77" name="角丸四角形 76"/>
              <p:cNvSpPr/>
              <p:nvPr/>
            </p:nvSpPr>
            <p:spPr>
              <a:xfrm>
                <a:off x="4419714" y="4149080"/>
                <a:ext cx="485678" cy="37611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78" name="角丸四角形 77"/>
              <p:cNvSpPr/>
              <p:nvPr/>
            </p:nvSpPr>
            <p:spPr>
              <a:xfrm>
                <a:off x="5073034" y="4139895"/>
                <a:ext cx="485678" cy="37611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79" name="正方形/長方形 78"/>
              <p:cNvSpPr/>
              <p:nvPr/>
            </p:nvSpPr>
            <p:spPr>
              <a:xfrm flipV="1">
                <a:off x="4836375" y="4234332"/>
                <a:ext cx="347036" cy="2056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  <p:grpSp>
          <p:nvGrpSpPr>
            <p:cNvPr id="54" name="グループ化 53"/>
            <p:cNvGrpSpPr/>
            <p:nvPr/>
          </p:nvGrpSpPr>
          <p:grpSpPr>
            <a:xfrm>
              <a:off x="-2075888" y="2755099"/>
              <a:ext cx="478889" cy="351712"/>
              <a:chOff x="5302289" y="2636355"/>
              <a:chExt cx="565149" cy="415065"/>
            </a:xfrm>
          </p:grpSpPr>
          <p:grpSp>
            <p:nvGrpSpPr>
              <p:cNvPr id="56" name="グループ化 55"/>
              <p:cNvGrpSpPr/>
              <p:nvPr/>
            </p:nvGrpSpPr>
            <p:grpSpPr bwMode="auto">
              <a:xfrm>
                <a:off x="5436846" y="2636355"/>
                <a:ext cx="278053" cy="201675"/>
                <a:chOff x="4444638" y="4148838"/>
                <a:chExt cx="572369" cy="415021"/>
              </a:xfrm>
              <a:solidFill>
                <a:srgbClr val="FF0000"/>
              </a:solidFill>
            </p:grpSpPr>
            <p:sp>
              <p:nvSpPr>
                <p:cNvPr id="63" name="正方形/長方形 62"/>
                <p:cNvSpPr/>
                <p:nvPr/>
              </p:nvSpPr>
              <p:spPr>
                <a:xfrm>
                  <a:off x="4444638" y="4148838"/>
                  <a:ext cx="572369" cy="415021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4" name="円/楕円 63"/>
                <p:cNvSpPr/>
                <p:nvPr/>
              </p:nvSpPr>
              <p:spPr>
                <a:xfrm>
                  <a:off x="4602576" y="4212332"/>
                  <a:ext cx="274895" cy="288032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  <p:grpSp>
            <p:nvGrpSpPr>
              <p:cNvPr id="57" name="グループ化 112"/>
              <p:cNvGrpSpPr>
                <a:grpSpLocks/>
              </p:cNvGrpSpPr>
              <p:nvPr/>
            </p:nvGrpSpPr>
            <p:grpSpPr bwMode="auto">
              <a:xfrm>
                <a:off x="5302289" y="2849745"/>
                <a:ext cx="278053" cy="201675"/>
                <a:chOff x="4444638" y="4148838"/>
                <a:chExt cx="572369" cy="415021"/>
              </a:xfrm>
              <a:solidFill>
                <a:schemeClr val="accent5"/>
              </a:solidFill>
            </p:grpSpPr>
            <p:sp>
              <p:nvSpPr>
                <p:cNvPr id="61" name="正方形/長方形 60"/>
                <p:cNvSpPr/>
                <p:nvPr/>
              </p:nvSpPr>
              <p:spPr>
                <a:xfrm>
                  <a:off x="4444558" y="4148463"/>
                  <a:ext cx="571875" cy="414891"/>
                </a:xfrm>
                <a:prstGeom prst="rect">
                  <a:avLst/>
                </a:prstGeom>
                <a:solidFill>
                  <a:srgbClr val="0070C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2" name="円/楕円 61"/>
                <p:cNvSpPr/>
                <p:nvPr/>
              </p:nvSpPr>
              <p:spPr>
                <a:xfrm>
                  <a:off x="4601415" y="4210533"/>
                  <a:ext cx="274499" cy="290752"/>
                </a:xfrm>
                <a:prstGeom prst="ellipse">
                  <a:avLst/>
                </a:prstGeom>
                <a:solidFill>
                  <a:srgbClr val="0070C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  <p:grpSp>
            <p:nvGrpSpPr>
              <p:cNvPr id="58" name="グループ化 113"/>
              <p:cNvGrpSpPr>
                <a:grpSpLocks/>
              </p:cNvGrpSpPr>
              <p:nvPr/>
            </p:nvGrpSpPr>
            <p:grpSpPr bwMode="auto">
              <a:xfrm>
                <a:off x="5589385" y="2849556"/>
                <a:ext cx="278053" cy="201675"/>
                <a:chOff x="4444638" y="4148838"/>
                <a:chExt cx="572369" cy="415021"/>
              </a:xfrm>
              <a:solidFill>
                <a:schemeClr val="accent5"/>
              </a:solidFill>
            </p:grpSpPr>
            <p:sp>
              <p:nvSpPr>
                <p:cNvPr id="59" name="正方形/長方形 58"/>
                <p:cNvSpPr/>
                <p:nvPr/>
              </p:nvSpPr>
              <p:spPr>
                <a:xfrm>
                  <a:off x="4445056" y="4148852"/>
                  <a:ext cx="571873" cy="414891"/>
                </a:xfrm>
                <a:prstGeom prst="rect">
                  <a:avLst/>
                </a:prstGeom>
                <a:solidFill>
                  <a:srgbClr val="0070C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0" name="円/楕円 59"/>
                <p:cNvSpPr/>
                <p:nvPr/>
              </p:nvSpPr>
              <p:spPr>
                <a:xfrm>
                  <a:off x="4601913" y="4210922"/>
                  <a:ext cx="274499" cy="290752"/>
                </a:xfrm>
                <a:prstGeom prst="ellipse">
                  <a:avLst/>
                </a:prstGeom>
                <a:solidFill>
                  <a:srgbClr val="0070C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</p:grpSp>
      </p:grp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ISMAR workshop on Tracking Methods and Applications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05.11.2012</a:t>
            </a:r>
            <a:endParaRPr kumimoji="1" lang="ja-JP" altLang="en-US" dirty="0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30</a:t>
            </a:fld>
            <a:endParaRPr kumimoji="1" lang="ja-JP" altLang="en-US"/>
          </a:p>
        </p:txBody>
      </p:sp>
      <p:pic>
        <p:nvPicPr>
          <p:cNvPr id="4" name="CalibMultipleInput.mp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915816" y="2492896"/>
            <a:ext cx="6108172" cy="3722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372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Real world experiments </a:t>
            </a:r>
            <a:r>
              <a:rPr lang="en-US" dirty="0" smtClean="0"/>
              <a:t>2/2: result</a:t>
            </a:r>
            <a:endParaRPr 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ISMAR workshop on Tracking Methods and Applications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05.11.2012</a:t>
            </a:r>
            <a:endParaRPr kumimoji="1" lang="ja-JP" altLang="en-US" dirty="0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31</a:t>
            </a:fld>
            <a:endParaRPr kumimoji="1" lang="ja-JP" altLang="en-US"/>
          </a:p>
        </p:txBody>
      </p:sp>
      <p:pic>
        <p:nvPicPr>
          <p:cNvPr id="5" name="CalibResultMulti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52464" y="1128908"/>
            <a:ext cx="6039072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52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88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円/楕円 5"/>
          <p:cNvSpPr/>
          <p:nvPr/>
        </p:nvSpPr>
        <p:spPr>
          <a:xfrm>
            <a:off x="1187624" y="2132856"/>
            <a:ext cx="6480720" cy="27363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tx1"/>
                </a:solidFill>
              </a:rPr>
              <a:t>Conclusion</a:t>
            </a:r>
          </a:p>
          <a:p>
            <a:pPr algn="ctr"/>
            <a:r>
              <a:rPr lang="en-US" sz="3200" dirty="0" smtClean="0">
                <a:solidFill>
                  <a:schemeClr val="tx1"/>
                </a:solidFill>
              </a:rPr>
              <a:t>+</a:t>
            </a:r>
          </a:p>
          <a:p>
            <a:pPr algn="ctr"/>
            <a:r>
              <a:rPr lang="en-US" sz="3200" dirty="0" smtClean="0">
                <a:solidFill>
                  <a:schemeClr val="tx1"/>
                </a:solidFill>
              </a:rPr>
              <a:t>future works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2" name="フッター プレースホルダー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ISMAR workshop on Tracking Methods and Applications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05.11.2012</a:t>
            </a:r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32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102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Used marker tracking algorithm</a:t>
            </a:r>
          </a:p>
          <a:p>
            <a:r>
              <a:rPr lang="en-US" dirty="0" smtClean="0"/>
              <a:t>To solve points correspondence problem</a:t>
            </a:r>
          </a:p>
          <a:p>
            <a:r>
              <a:rPr lang="en-US" dirty="0" smtClean="0"/>
              <a:t>For more accurate &amp; friendly camera calibration.</a:t>
            </a:r>
          </a:p>
          <a:p>
            <a:endParaRPr lang="en-US" dirty="0"/>
          </a:p>
          <a:p>
            <a:r>
              <a:rPr lang="en-US" dirty="0" smtClean="0"/>
              <a:t>Advantage:</a:t>
            </a:r>
          </a:p>
          <a:p>
            <a:pPr lvl="1"/>
            <a:r>
              <a:rPr lang="en-US" dirty="0" smtClean="0"/>
              <a:t>More accurate &amp; stable calibration result.</a:t>
            </a:r>
          </a:p>
          <a:p>
            <a:pPr lvl="1"/>
            <a:r>
              <a:rPr lang="en-US" dirty="0" smtClean="0"/>
              <a:t>Many potential extensions.</a:t>
            </a:r>
          </a:p>
          <a:p>
            <a:endParaRPr lang="en-US" dirty="0" smtClean="0"/>
          </a:p>
          <a:p>
            <a:r>
              <a:rPr lang="en-US" dirty="0" smtClean="0"/>
              <a:t>Limitation:</a:t>
            </a:r>
          </a:p>
          <a:p>
            <a:pPr lvl="1"/>
            <a:r>
              <a:rPr lang="en-US" dirty="0" smtClean="0"/>
              <a:t>The tracking algorithm is only scale &amp; rotation invariant.</a:t>
            </a:r>
            <a:br>
              <a:rPr lang="en-US" dirty="0" smtClean="0"/>
            </a:br>
            <a:r>
              <a:rPr lang="en-US" dirty="0" smtClean="0"/>
              <a:t>= heavy rotation along x/y axis is not supported.</a:t>
            </a:r>
          </a:p>
          <a:p>
            <a:pPr lvl="1"/>
            <a:r>
              <a:rPr lang="en-US" dirty="0" smtClean="0"/>
              <a:t>Center of circle is not perspective invariant.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ISMAR workshop on Tracking Methods and Applications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05.11.2012</a:t>
            </a:r>
            <a:endParaRPr kumimoji="1" lang="ja-JP" altLang="en-US" dirty="0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33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9110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Potential extension</a:t>
            </a:r>
            <a:endParaRPr 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Multiple cameras calibration.</a:t>
            </a:r>
          </a:p>
          <a:p>
            <a:r>
              <a:rPr lang="en-US" dirty="0" smtClean="0"/>
              <a:t>Multiple markers for calibration [A1].</a:t>
            </a:r>
            <a:endParaRPr lang="en-US" dirty="0"/>
          </a:p>
        </p:txBody>
      </p:sp>
      <p:pic>
        <p:nvPicPr>
          <p:cNvPr id="1026" name="Picture 2" descr="http://graphics.cs.msu.ru/sites/default/files/research/GML_CC_3_patter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060848"/>
            <a:ext cx="6191100" cy="414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ISMAR workshop on Tracking Methods and Applications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05.11.2012</a:t>
            </a:r>
            <a:endParaRPr kumimoji="1" lang="ja-JP" altLang="en-US" dirty="0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34</a:t>
            </a:fld>
            <a:endParaRPr kumimoji="1" lang="ja-JP" altLang="en-US"/>
          </a:p>
        </p:txBody>
      </p:sp>
      <p:sp>
        <p:nvSpPr>
          <p:cNvPr id="94" name="正方形/長方形 93"/>
          <p:cNvSpPr/>
          <p:nvPr/>
        </p:nvSpPr>
        <p:spPr>
          <a:xfrm>
            <a:off x="107504" y="6474822"/>
            <a:ext cx="4044441" cy="30777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sz="1400" dirty="0" smtClean="0"/>
              <a:t>[A1] GML Camera Calibration Toolbox, 2005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0181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Potential applications</a:t>
            </a:r>
            <a:endParaRPr 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Different types of cameras: combination of color &amp; IR markers</a:t>
            </a:r>
          </a:p>
          <a:p>
            <a:r>
              <a:rPr lang="en-US" dirty="0" smtClean="0"/>
              <a:t>Projector-camera: one printed and one projected markers.</a:t>
            </a:r>
          </a:p>
          <a:p>
            <a:r>
              <a:rPr lang="en-US" dirty="0" smtClean="0"/>
              <a:t>Distributed cameras: multiple markers.</a:t>
            </a:r>
            <a:endParaRPr lang="en-US" dirty="0"/>
          </a:p>
        </p:txBody>
      </p:sp>
      <p:grpSp>
        <p:nvGrpSpPr>
          <p:cNvPr id="117" name="グループ化 116"/>
          <p:cNvGrpSpPr/>
          <p:nvPr/>
        </p:nvGrpSpPr>
        <p:grpSpPr>
          <a:xfrm>
            <a:off x="3306469" y="3339394"/>
            <a:ext cx="3110984" cy="2993221"/>
            <a:chOff x="5102962" y="3339394"/>
            <a:chExt cx="3110984" cy="2993221"/>
          </a:xfrm>
        </p:grpSpPr>
        <p:sp>
          <p:nvSpPr>
            <p:cNvPr id="6" name="正方形/長方形 5"/>
            <p:cNvSpPr/>
            <p:nvPr/>
          </p:nvSpPr>
          <p:spPr>
            <a:xfrm>
              <a:off x="5940152" y="5963283"/>
              <a:ext cx="167545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Pro-Cam pair</a:t>
              </a:r>
              <a:endParaRPr lang="en-US" dirty="0"/>
            </a:p>
          </p:txBody>
        </p:sp>
        <p:grpSp>
          <p:nvGrpSpPr>
            <p:cNvPr id="7" name="グループ化 6"/>
            <p:cNvGrpSpPr/>
            <p:nvPr/>
          </p:nvGrpSpPr>
          <p:grpSpPr>
            <a:xfrm rot="5400000">
              <a:off x="7812860" y="4583019"/>
              <a:ext cx="277866" cy="500158"/>
              <a:chOff x="7311119" y="2636912"/>
              <a:chExt cx="360040" cy="648072"/>
            </a:xfrm>
            <a:solidFill>
              <a:srgbClr val="0070C0"/>
            </a:solidFill>
          </p:grpSpPr>
          <p:sp>
            <p:nvSpPr>
              <p:cNvPr id="8" name="正方形/長方形 7"/>
              <p:cNvSpPr/>
              <p:nvPr/>
            </p:nvSpPr>
            <p:spPr>
              <a:xfrm>
                <a:off x="7311119" y="2636912"/>
                <a:ext cx="360040" cy="432048"/>
              </a:xfrm>
              <a:prstGeom prst="rect">
                <a:avLst/>
              </a:prstGeom>
              <a:grpFill/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台形 8"/>
              <p:cNvSpPr/>
              <p:nvPr/>
            </p:nvSpPr>
            <p:spPr>
              <a:xfrm>
                <a:off x="7344308" y="3068960"/>
                <a:ext cx="288032" cy="216024"/>
              </a:xfrm>
              <a:prstGeom prst="trapezoid">
                <a:avLst/>
              </a:prstGeom>
              <a:grpFill/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" name="グループ化 9"/>
            <p:cNvGrpSpPr/>
            <p:nvPr/>
          </p:nvGrpSpPr>
          <p:grpSpPr>
            <a:xfrm>
              <a:off x="5102962" y="3731387"/>
              <a:ext cx="1257860" cy="1913830"/>
              <a:chOff x="2034497" y="2154112"/>
              <a:chExt cx="1619672" cy="2464325"/>
            </a:xfrm>
          </p:grpSpPr>
          <p:sp>
            <p:nvSpPr>
              <p:cNvPr id="11" name="正方形/長方形 10"/>
              <p:cNvSpPr/>
              <p:nvPr/>
            </p:nvSpPr>
            <p:spPr>
              <a:xfrm>
                <a:off x="2044179" y="2154112"/>
                <a:ext cx="1609990" cy="246432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2" name="直線コネクタ 11"/>
              <p:cNvCxnSpPr/>
              <p:nvPr/>
            </p:nvCxnSpPr>
            <p:spPr>
              <a:xfrm>
                <a:off x="2044179" y="2954440"/>
                <a:ext cx="160999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線コネクタ 12"/>
              <p:cNvCxnSpPr/>
              <p:nvPr/>
            </p:nvCxnSpPr>
            <p:spPr>
              <a:xfrm>
                <a:off x="2034497" y="3767968"/>
                <a:ext cx="160999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線コネクタ 13"/>
              <p:cNvCxnSpPr>
                <a:endCxn id="11" idx="2"/>
              </p:cNvCxnSpPr>
              <p:nvPr/>
            </p:nvCxnSpPr>
            <p:spPr>
              <a:xfrm>
                <a:off x="2849174" y="2154112"/>
                <a:ext cx="0" cy="246432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グループ化 14"/>
            <p:cNvGrpSpPr/>
            <p:nvPr/>
          </p:nvGrpSpPr>
          <p:grpSpPr>
            <a:xfrm>
              <a:off x="5180847" y="3827146"/>
              <a:ext cx="1085940" cy="1759387"/>
              <a:chOff x="266747" y="3827146"/>
              <a:chExt cx="1085940" cy="1759387"/>
            </a:xfrm>
            <a:solidFill>
              <a:srgbClr val="0070C0"/>
            </a:solidFill>
          </p:grpSpPr>
          <p:sp>
            <p:nvSpPr>
              <p:cNvPr id="16" name="円/楕円 15"/>
              <p:cNvSpPr/>
              <p:nvPr/>
            </p:nvSpPr>
            <p:spPr>
              <a:xfrm>
                <a:off x="298532" y="4158909"/>
                <a:ext cx="77105" cy="77105"/>
              </a:xfrm>
              <a:prstGeom prst="ellipse">
                <a:avLst/>
              </a:prstGeom>
              <a:grp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円/楕円 16"/>
              <p:cNvSpPr/>
              <p:nvPr/>
            </p:nvSpPr>
            <p:spPr>
              <a:xfrm>
                <a:off x="266747" y="4392281"/>
                <a:ext cx="77105" cy="77105"/>
              </a:xfrm>
              <a:prstGeom prst="ellipse">
                <a:avLst/>
              </a:prstGeom>
              <a:grp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円/楕円 17"/>
              <p:cNvSpPr/>
              <p:nvPr/>
            </p:nvSpPr>
            <p:spPr>
              <a:xfrm>
                <a:off x="363936" y="4614417"/>
                <a:ext cx="77105" cy="77105"/>
              </a:xfrm>
              <a:prstGeom prst="ellipse">
                <a:avLst/>
              </a:prstGeom>
              <a:grp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円/楕円 18"/>
              <p:cNvSpPr/>
              <p:nvPr/>
            </p:nvSpPr>
            <p:spPr>
              <a:xfrm>
                <a:off x="615062" y="4416940"/>
                <a:ext cx="77105" cy="77105"/>
              </a:xfrm>
              <a:prstGeom prst="ellipse">
                <a:avLst/>
              </a:prstGeom>
              <a:grp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円/楕円 19"/>
              <p:cNvSpPr/>
              <p:nvPr/>
            </p:nvSpPr>
            <p:spPr>
              <a:xfrm>
                <a:off x="566932" y="4183543"/>
                <a:ext cx="77105" cy="77105"/>
              </a:xfrm>
              <a:prstGeom prst="ellipse">
                <a:avLst/>
              </a:prstGeom>
              <a:grp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円/楕円 20"/>
              <p:cNvSpPr/>
              <p:nvPr/>
            </p:nvSpPr>
            <p:spPr>
              <a:xfrm>
                <a:off x="521599" y="4494393"/>
                <a:ext cx="77105" cy="77105"/>
              </a:xfrm>
              <a:prstGeom prst="ellipse">
                <a:avLst/>
              </a:prstGeom>
              <a:grp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円/楕円 21"/>
              <p:cNvSpPr/>
              <p:nvPr/>
            </p:nvSpPr>
            <p:spPr>
              <a:xfrm>
                <a:off x="653614" y="3960866"/>
                <a:ext cx="77105" cy="77105"/>
              </a:xfrm>
              <a:prstGeom prst="ellipse">
                <a:avLst/>
              </a:prstGeom>
              <a:grp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円/楕円 22"/>
              <p:cNvSpPr/>
              <p:nvPr/>
            </p:nvSpPr>
            <p:spPr>
              <a:xfrm>
                <a:off x="521600" y="3912782"/>
                <a:ext cx="77105" cy="77105"/>
              </a:xfrm>
              <a:prstGeom prst="ellipse">
                <a:avLst/>
              </a:prstGeom>
              <a:grp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円/楕円 23"/>
              <p:cNvSpPr/>
              <p:nvPr/>
            </p:nvSpPr>
            <p:spPr>
              <a:xfrm>
                <a:off x="375635" y="3964386"/>
                <a:ext cx="77105" cy="77105"/>
              </a:xfrm>
              <a:prstGeom prst="ellipse">
                <a:avLst/>
              </a:prstGeom>
              <a:grp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円/楕円 24"/>
              <p:cNvSpPr/>
              <p:nvPr/>
            </p:nvSpPr>
            <p:spPr>
              <a:xfrm>
                <a:off x="1221523" y="4252606"/>
                <a:ext cx="77105" cy="77105"/>
              </a:xfrm>
              <a:prstGeom prst="ellipse">
                <a:avLst/>
              </a:prstGeom>
              <a:grp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円/楕円 25"/>
              <p:cNvSpPr/>
              <p:nvPr/>
            </p:nvSpPr>
            <p:spPr>
              <a:xfrm>
                <a:off x="933226" y="4187757"/>
                <a:ext cx="77105" cy="77105"/>
              </a:xfrm>
              <a:prstGeom prst="ellipse">
                <a:avLst/>
              </a:prstGeom>
              <a:grp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円/楕円 26"/>
              <p:cNvSpPr/>
              <p:nvPr/>
            </p:nvSpPr>
            <p:spPr>
              <a:xfrm>
                <a:off x="1232976" y="3963119"/>
                <a:ext cx="77105" cy="77105"/>
              </a:xfrm>
              <a:prstGeom prst="ellipse">
                <a:avLst/>
              </a:prstGeom>
              <a:grp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円/楕円 27"/>
              <p:cNvSpPr/>
              <p:nvPr/>
            </p:nvSpPr>
            <p:spPr>
              <a:xfrm>
                <a:off x="1050247" y="4454402"/>
                <a:ext cx="77105" cy="77105"/>
              </a:xfrm>
              <a:prstGeom prst="ellipse">
                <a:avLst/>
              </a:prstGeom>
              <a:grp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円/楕円 28"/>
              <p:cNvSpPr/>
              <p:nvPr/>
            </p:nvSpPr>
            <p:spPr>
              <a:xfrm>
                <a:off x="933226" y="4740736"/>
                <a:ext cx="77105" cy="77105"/>
              </a:xfrm>
              <a:prstGeom prst="ellipse">
                <a:avLst/>
              </a:prstGeom>
              <a:grp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円/楕円 29"/>
              <p:cNvSpPr/>
              <p:nvPr/>
            </p:nvSpPr>
            <p:spPr>
              <a:xfrm>
                <a:off x="1198033" y="4740736"/>
                <a:ext cx="77105" cy="77105"/>
              </a:xfrm>
              <a:prstGeom prst="ellipse">
                <a:avLst/>
              </a:prstGeom>
              <a:grp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円/楕円 30"/>
              <p:cNvSpPr/>
              <p:nvPr/>
            </p:nvSpPr>
            <p:spPr>
              <a:xfrm>
                <a:off x="1194253" y="4568357"/>
                <a:ext cx="77105" cy="77105"/>
              </a:xfrm>
              <a:prstGeom prst="ellipse">
                <a:avLst/>
              </a:prstGeom>
              <a:grp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円/楕円 31"/>
              <p:cNvSpPr/>
              <p:nvPr/>
            </p:nvSpPr>
            <p:spPr>
              <a:xfrm>
                <a:off x="1117148" y="4002938"/>
                <a:ext cx="77105" cy="77105"/>
              </a:xfrm>
              <a:prstGeom prst="ellipse">
                <a:avLst/>
              </a:prstGeom>
              <a:grp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円/楕円 32"/>
              <p:cNvSpPr/>
              <p:nvPr/>
            </p:nvSpPr>
            <p:spPr>
              <a:xfrm>
                <a:off x="894674" y="3827146"/>
                <a:ext cx="77105" cy="77105"/>
              </a:xfrm>
              <a:prstGeom prst="ellipse">
                <a:avLst/>
              </a:prstGeom>
              <a:grp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円/楕円 33"/>
              <p:cNvSpPr/>
              <p:nvPr/>
            </p:nvSpPr>
            <p:spPr>
              <a:xfrm>
                <a:off x="635041" y="4841204"/>
                <a:ext cx="77105" cy="77105"/>
              </a:xfrm>
              <a:prstGeom prst="ellipse">
                <a:avLst/>
              </a:prstGeom>
              <a:grp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円/楕円 34"/>
              <p:cNvSpPr/>
              <p:nvPr/>
            </p:nvSpPr>
            <p:spPr>
              <a:xfrm>
                <a:off x="363936" y="4851142"/>
                <a:ext cx="77105" cy="77105"/>
              </a:xfrm>
              <a:prstGeom prst="ellipse">
                <a:avLst/>
              </a:prstGeom>
              <a:grp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円/楕円 35"/>
              <p:cNvSpPr/>
              <p:nvPr/>
            </p:nvSpPr>
            <p:spPr>
              <a:xfrm>
                <a:off x="455439" y="5095611"/>
                <a:ext cx="77105" cy="77105"/>
              </a:xfrm>
              <a:prstGeom prst="ellipse">
                <a:avLst/>
              </a:prstGeom>
              <a:grp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円/楕円 36"/>
              <p:cNvSpPr/>
              <p:nvPr/>
            </p:nvSpPr>
            <p:spPr>
              <a:xfrm>
                <a:off x="925310" y="5462570"/>
                <a:ext cx="77105" cy="77105"/>
              </a:xfrm>
              <a:prstGeom prst="ellipse">
                <a:avLst/>
              </a:prstGeom>
              <a:grp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円/楕円 37"/>
              <p:cNvSpPr/>
              <p:nvPr/>
            </p:nvSpPr>
            <p:spPr>
              <a:xfrm>
                <a:off x="894673" y="5247173"/>
                <a:ext cx="77105" cy="77105"/>
              </a:xfrm>
              <a:prstGeom prst="ellipse">
                <a:avLst/>
              </a:prstGeom>
              <a:grp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円/楕円 38"/>
              <p:cNvSpPr/>
              <p:nvPr/>
            </p:nvSpPr>
            <p:spPr>
              <a:xfrm>
                <a:off x="1049719" y="5352551"/>
                <a:ext cx="77105" cy="77105"/>
              </a:xfrm>
              <a:prstGeom prst="ellipse">
                <a:avLst/>
              </a:prstGeom>
              <a:grp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円/楕円 39"/>
              <p:cNvSpPr/>
              <p:nvPr/>
            </p:nvSpPr>
            <p:spPr>
              <a:xfrm>
                <a:off x="1062077" y="5509428"/>
                <a:ext cx="77105" cy="77105"/>
              </a:xfrm>
              <a:prstGeom prst="ellipse">
                <a:avLst/>
              </a:prstGeom>
              <a:grp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円/楕円 40"/>
              <p:cNvSpPr/>
              <p:nvPr/>
            </p:nvSpPr>
            <p:spPr>
              <a:xfrm>
                <a:off x="1051582" y="5036348"/>
                <a:ext cx="77105" cy="77105"/>
              </a:xfrm>
              <a:prstGeom prst="ellipse">
                <a:avLst/>
              </a:prstGeom>
              <a:grp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円/楕円 41"/>
              <p:cNvSpPr/>
              <p:nvPr/>
            </p:nvSpPr>
            <p:spPr>
              <a:xfrm>
                <a:off x="1260860" y="5276537"/>
                <a:ext cx="77105" cy="77105"/>
              </a:xfrm>
              <a:prstGeom prst="ellipse">
                <a:avLst/>
              </a:prstGeom>
              <a:grp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円/楕円 42"/>
              <p:cNvSpPr/>
              <p:nvPr/>
            </p:nvSpPr>
            <p:spPr>
              <a:xfrm>
                <a:off x="619610" y="5079589"/>
                <a:ext cx="77105" cy="77105"/>
              </a:xfrm>
              <a:prstGeom prst="ellipse">
                <a:avLst/>
              </a:prstGeom>
              <a:grp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円/楕円 43"/>
              <p:cNvSpPr/>
              <p:nvPr/>
            </p:nvSpPr>
            <p:spPr>
              <a:xfrm>
                <a:off x="448334" y="5281385"/>
                <a:ext cx="77105" cy="77105"/>
              </a:xfrm>
              <a:prstGeom prst="ellipse">
                <a:avLst/>
              </a:prstGeom>
              <a:grp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円/楕円 44"/>
              <p:cNvSpPr/>
              <p:nvPr/>
            </p:nvSpPr>
            <p:spPr>
              <a:xfrm>
                <a:off x="592339" y="5395340"/>
                <a:ext cx="77105" cy="77105"/>
              </a:xfrm>
              <a:prstGeom prst="ellipse">
                <a:avLst/>
              </a:prstGeom>
              <a:grp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円/楕円 45"/>
              <p:cNvSpPr/>
              <p:nvPr/>
            </p:nvSpPr>
            <p:spPr>
              <a:xfrm>
                <a:off x="283245" y="5509428"/>
                <a:ext cx="77105" cy="77105"/>
              </a:xfrm>
              <a:prstGeom prst="ellipse">
                <a:avLst/>
              </a:prstGeom>
              <a:grp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円/楕円 46"/>
              <p:cNvSpPr/>
              <p:nvPr/>
            </p:nvSpPr>
            <p:spPr>
              <a:xfrm>
                <a:off x="355799" y="5170068"/>
                <a:ext cx="77105" cy="77105"/>
              </a:xfrm>
              <a:prstGeom prst="ellipse">
                <a:avLst/>
              </a:prstGeom>
              <a:grp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円/楕円 47"/>
              <p:cNvSpPr/>
              <p:nvPr/>
            </p:nvSpPr>
            <p:spPr>
              <a:xfrm>
                <a:off x="1275582" y="4862494"/>
                <a:ext cx="77105" cy="77105"/>
              </a:xfrm>
              <a:prstGeom prst="ellipse">
                <a:avLst/>
              </a:prstGeom>
              <a:grp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9" name="グループ化 48"/>
            <p:cNvGrpSpPr/>
            <p:nvPr/>
          </p:nvGrpSpPr>
          <p:grpSpPr>
            <a:xfrm>
              <a:off x="5388305" y="3679538"/>
              <a:ext cx="2480953" cy="2302773"/>
              <a:chOff x="5378156" y="2775787"/>
              <a:chExt cx="2033600" cy="1322717"/>
            </a:xfrm>
          </p:grpSpPr>
          <p:cxnSp>
            <p:nvCxnSpPr>
              <p:cNvPr id="50" name="直線コネクタ 49"/>
              <p:cNvCxnSpPr/>
              <p:nvPr/>
            </p:nvCxnSpPr>
            <p:spPr>
              <a:xfrm flipH="1" flipV="1">
                <a:off x="5378156" y="2775787"/>
                <a:ext cx="2019039" cy="658788"/>
              </a:xfrm>
              <a:prstGeom prst="line">
                <a:avLst/>
              </a:prstGeom>
              <a:ln w="38100">
                <a:solidFill>
                  <a:srgbClr val="0070C0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線コネクタ 50"/>
              <p:cNvCxnSpPr/>
              <p:nvPr/>
            </p:nvCxnSpPr>
            <p:spPr>
              <a:xfrm flipH="1">
                <a:off x="5392717" y="3439716"/>
                <a:ext cx="2019039" cy="658788"/>
              </a:xfrm>
              <a:prstGeom prst="line">
                <a:avLst/>
              </a:prstGeom>
              <a:ln w="38100">
                <a:solidFill>
                  <a:srgbClr val="0070C0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2" name="グループ化 51"/>
            <p:cNvGrpSpPr/>
            <p:nvPr/>
          </p:nvGrpSpPr>
          <p:grpSpPr>
            <a:xfrm>
              <a:off x="5388074" y="3339394"/>
              <a:ext cx="2480953" cy="2302773"/>
              <a:chOff x="5378156" y="2775787"/>
              <a:chExt cx="2033600" cy="1322717"/>
            </a:xfrm>
          </p:grpSpPr>
          <p:cxnSp>
            <p:nvCxnSpPr>
              <p:cNvPr id="53" name="直線コネクタ 52"/>
              <p:cNvCxnSpPr/>
              <p:nvPr/>
            </p:nvCxnSpPr>
            <p:spPr>
              <a:xfrm flipH="1" flipV="1">
                <a:off x="5378156" y="2775787"/>
                <a:ext cx="2019039" cy="658788"/>
              </a:xfrm>
              <a:prstGeom prst="line">
                <a:avLst/>
              </a:prstGeom>
              <a:ln w="38100">
                <a:solidFill>
                  <a:srgbClr val="FF0000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線コネクタ 53"/>
              <p:cNvCxnSpPr/>
              <p:nvPr/>
            </p:nvCxnSpPr>
            <p:spPr>
              <a:xfrm flipH="1">
                <a:off x="5392717" y="3439716"/>
                <a:ext cx="2019039" cy="658788"/>
              </a:xfrm>
              <a:prstGeom prst="line">
                <a:avLst/>
              </a:prstGeom>
              <a:ln w="38100">
                <a:solidFill>
                  <a:srgbClr val="FF0000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グループ化 54"/>
            <p:cNvGrpSpPr/>
            <p:nvPr/>
          </p:nvGrpSpPr>
          <p:grpSpPr>
            <a:xfrm rot="5400000">
              <a:off x="7812860" y="4222649"/>
              <a:ext cx="277866" cy="500158"/>
              <a:chOff x="7311119" y="2636912"/>
              <a:chExt cx="360040" cy="648072"/>
            </a:xfrm>
            <a:solidFill>
              <a:srgbClr val="FF0000"/>
            </a:solidFill>
          </p:grpSpPr>
          <p:sp>
            <p:nvSpPr>
              <p:cNvPr id="56" name="正方形/長方形 55"/>
              <p:cNvSpPr/>
              <p:nvPr/>
            </p:nvSpPr>
            <p:spPr>
              <a:xfrm>
                <a:off x="7311119" y="2636912"/>
                <a:ext cx="360040" cy="432048"/>
              </a:xfrm>
              <a:prstGeom prst="rect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台形 56"/>
              <p:cNvSpPr/>
              <p:nvPr/>
            </p:nvSpPr>
            <p:spPr>
              <a:xfrm>
                <a:off x="7344308" y="3068960"/>
                <a:ext cx="288032" cy="216024"/>
              </a:xfrm>
              <a:prstGeom prst="trapezoid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8" name="正方形/長方形 57"/>
            <p:cNvSpPr/>
            <p:nvPr/>
          </p:nvSpPr>
          <p:spPr>
            <a:xfrm>
              <a:off x="7879349" y="4298962"/>
              <a:ext cx="3225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P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59" name="正方形/長方形 58"/>
            <p:cNvSpPr/>
            <p:nvPr/>
          </p:nvSpPr>
          <p:spPr>
            <a:xfrm>
              <a:off x="7873788" y="4686048"/>
              <a:ext cx="34015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C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60" name="円/楕円 59"/>
            <p:cNvSpPr/>
            <p:nvPr/>
          </p:nvSpPr>
          <p:spPr>
            <a:xfrm rot="20010479">
              <a:off x="5254663" y="4246920"/>
              <a:ext cx="77105" cy="7710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円/楕円 60"/>
            <p:cNvSpPr/>
            <p:nvPr/>
          </p:nvSpPr>
          <p:spPr>
            <a:xfrm rot="20010479">
              <a:off x="5330317" y="4469966"/>
              <a:ext cx="77105" cy="7710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円/楕円 61"/>
            <p:cNvSpPr/>
            <p:nvPr/>
          </p:nvSpPr>
          <p:spPr>
            <a:xfrm rot="20010479">
              <a:off x="5516389" y="4625423"/>
              <a:ext cx="77105" cy="7710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円/楕円 62"/>
            <p:cNvSpPr/>
            <p:nvPr/>
          </p:nvSpPr>
          <p:spPr>
            <a:xfrm rot="20010479">
              <a:off x="5653057" y="4336661"/>
              <a:ext cx="77105" cy="7710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円/楕円 63"/>
            <p:cNvSpPr/>
            <p:nvPr/>
          </p:nvSpPr>
          <p:spPr>
            <a:xfrm rot="20010479">
              <a:off x="5505869" y="4149241"/>
              <a:ext cx="77105" cy="7710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円/楕円 64"/>
            <p:cNvSpPr/>
            <p:nvPr/>
          </p:nvSpPr>
          <p:spPr>
            <a:xfrm rot="20010479">
              <a:off x="5603958" y="4447673"/>
              <a:ext cx="77105" cy="7710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円/楕円 65"/>
            <p:cNvSpPr/>
            <p:nvPr/>
          </p:nvSpPr>
          <p:spPr>
            <a:xfrm rot="20010479">
              <a:off x="5484119" y="3911280"/>
              <a:ext cx="77105" cy="7710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円/楕円 66"/>
            <p:cNvSpPr/>
            <p:nvPr/>
          </p:nvSpPr>
          <p:spPr>
            <a:xfrm rot="20010479">
              <a:off x="5344518" y="3927133"/>
              <a:ext cx="77105" cy="7710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円/楕円 67"/>
            <p:cNvSpPr/>
            <p:nvPr/>
          </p:nvSpPr>
          <p:spPr>
            <a:xfrm rot="20010479">
              <a:off x="5236899" y="4038429"/>
              <a:ext cx="77105" cy="7710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円/楕円 68"/>
            <p:cNvSpPr/>
            <p:nvPr/>
          </p:nvSpPr>
          <p:spPr>
            <a:xfrm rot="20010479">
              <a:off x="6122533" y="3919057"/>
              <a:ext cx="77105" cy="7710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円/楕円 69"/>
            <p:cNvSpPr/>
            <p:nvPr/>
          </p:nvSpPr>
          <p:spPr>
            <a:xfrm rot="20010479">
              <a:off x="5835580" y="3989619"/>
              <a:ext cx="77105" cy="7710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円/楕円 70"/>
            <p:cNvSpPr/>
            <p:nvPr/>
          </p:nvSpPr>
          <p:spPr>
            <a:xfrm rot="20010479">
              <a:off x="6059257" y="4176065"/>
              <a:ext cx="77105" cy="7710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円/楕円 71"/>
            <p:cNvSpPr/>
            <p:nvPr/>
          </p:nvSpPr>
          <p:spPr>
            <a:xfrm rot="20010479">
              <a:off x="6082250" y="4484533"/>
              <a:ext cx="77105" cy="7710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円/楕円 72"/>
            <p:cNvSpPr/>
            <p:nvPr/>
          </p:nvSpPr>
          <p:spPr>
            <a:xfrm rot="20010479">
              <a:off x="6238974" y="4213818"/>
              <a:ext cx="77105" cy="7710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円/楕円 73"/>
            <p:cNvSpPr/>
            <p:nvPr/>
          </p:nvSpPr>
          <p:spPr>
            <a:xfrm rot="20010479">
              <a:off x="5917747" y="3742164"/>
              <a:ext cx="77105" cy="7710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円/楕円 74"/>
            <p:cNvSpPr/>
            <p:nvPr/>
          </p:nvSpPr>
          <p:spPr>
            <a:xfrm rot="20010479">
              <a:off x="5860191" y="4707464"/>
              <a:ext cx="77105" cy="7710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円/楕円 75"/>
            <p:cNvSpPr/>
            <p:nvPr/>
          </p:nvSpPr>
          <p:spPr>
            <a:xfrm rot="20010479">
              <a:off x="5621986" y="4837291"/>
              <a:ext cx="77105" cy="7710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円/楕円 76"/>
            <p:cNvSpPr/>
            <p:nvPr/>
          </p:nvSpPr>
          <p:spPr>
            <a:xfrm rot="20010479">
              <a:off x="5812932" y="5015273"/>
              <a:ext cx="77105" cy="7710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円/楕円 77"/>
            <p:cNvSpPr/>
            <p:nvPr/>
          </p:nvSpPr>
          <p:spPr>
            <a:xfrm rot="20010479">
              <a:off x="6273653" y="4954990"/>
              <a:ext cx="77105" cy="7710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円/楕円 78"/>
            <p:cNvSpPr/>
            <p:nvPr/>
          </p:nvSpPr>
          <p:spPr>
            <a:xfrm rot="20010479">
              <a:off x="5952718" y="4927701"/>
              <a:ext cx="77105" cy="7710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円/楕円 79"/>
            <p:cNvSpPr/>
            <p:nvPr/>
          </p:nvSpPr>
          <p:spPr>
            <a:xfrm rot="20010479">
              <a:off x="5889442" y="5184710"/>
              <a:ext cx="77105" cy="7710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円/楕円 80"/>
            <p:cNvSpPr/>
            <p:nvPr/>
          </p:nvSpPr>
          <p:spPr>
            <a:xfrm rot="20010479">
              <a:off x="6069158" y="5222462"/>
              <a:ext cx="77105" cy="7710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円/楕円 81"/>
            <p:cNvSpPr/>
            <p:nvPr/>
          </p:nvSpPr>
          <p:spPr>
            <a:xfrm rot="20010479">
              <a:off x="5843412" y="5462449"/>
              <a:ext cx="77105" cy="7710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円/楕円 82"/>
            <p:cNvSpPr/>
            <p:nvPr/>
          </p:nvSpPr>
          <p:spPr>
            <a:xfrm rot="20010479">
              <a:off x="5756968" y="5126359"/>
              <a:ext cx="77105" cy="7710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グループ化 115"/>
          <p:cNvGrpSpPr/>
          <p:nvPr/>
        </p:nvGrpSpPr>
        <p:grpSpPr>
          <a:xfrm>
            <a:off x="385129" y="3404497"/>
            <a:ext cx="2903043" cy="2928118"/>
            <a:chOff x="1230137" y="3404497"/>
            <a:chExt cx="2903043" cy="2928118"/>
          </a:xfrm>
        </p:grpSpPr>
        <p:sp>
          <p:nvSpPr>
            <p:cNvPr id="84" name="正方形/長方形 83"/>
            <p:cNvSpPr/>
            <p:nvPr/>
          </p:nvSpPr>
          <p:spPr>
            <a:xfrm>
              <a:off x="1471368" y="5963283"/>
              <a:ext cx="23326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IR &amp; color cameras</a:t>
              </a:r>
              <a:endParaRPr lang="en-US" dirty="0"/>
            </a:p>
          </p:txBody>
        </p:sp>
        <p:grpSp>
          <p:nvGrpSpPr>
            <p:cNvPr id="85" name="グループ化 84"/>
            <p:cNvGrpSpPr/>
            <p:nvPr/>
          </p:nvGrpSpPr>
          <p:grpSpPr>
            <a:xfrm>
              <a:off x="1230137" y="3841405"/>
              <a:ext cx="1407543" cy="1527567"/>
              <a:chOff x="1230137" y="3841405"/>
              <a:chExt cx="1407543" cy="1527567"/>
            </a:xfrm>
          </p:grpSpPr>
          <p:sp>
            <p:nvSpPr>
              <p:cNvPr id="86" name="正方形/長方形 85"/>
              <p:cNvSpPr/>
              <p:nvPr/>
            </p:nvSpPr>
            <p:spPr>
              <a:xfrm rot="5400000">
                <a:off x="1185742" y="3885800"/>
                <a:ext cx="1368152" cy="1279361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正方形/長方形 86"/>
              <p:cNvSpPr/>
              <p:nvPr/>
            </p:nvSpPr>
            <p:spPr>
              <a:xfrm rot="5400000">
                <a:off x="1313924" y="4045215"/>
                <a:ext cx="1368152" cy="1279361"/>
              </a:xfrm>
              <a:prstGeom prst="rect">
                <a:avLst/>
              </a:prstGeom>
              <a:solidFill>
                <a:srgbClr val="0070C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円/楕円 87"/>
              <p:cNvSpPr/>
              <p:nvPr/>
            </p:nvSpPr>
            <p:spPr>
              <a:xfrm rot="5400000">
                <a:off x="2377300" y="4912262"/>
                <a:ext cx="77105" cy="77105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円/楕円 88"/>
              <p:cNvSpPr/>
              <p:nvPr/>
            </p:nvSpPr>
            <p:spPr>
              <a:xfrm rot="5400000">
                <a:off x="2276832" y="4614077"/>
                <a:ext cx="77105" cy="77105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" name="円/楕円 89"/>
              <p:cNvSpPr/>
              <p:nvPr/>
            </p:nvSpPr>
            <p:spPr>
              <a:xfrm rot="5400000">
                <a:off x="2266894" y="4342972"/>
                <a:ext cx="77105" cy="77105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" name="円/楕円 90"/>
              <p:cNvSpPr/>
              <p:nvPr/>
            </p:nvSpPr>
            <p:spPr>
              <a:xfrm rot="5400000">
                <a:off x="2022425" y="4434475"/>
                <a:ext cx="77105" cy="77105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円/楕円 91"/>
              <p:cNvSpPr/>
              <p:nvPr/>
            </p:nvSpPr>
            <p:spPr>
              <a:xfrm rot="5400000">
                <a:off x="1655466" y="4904346"/>
                <a:ext cx="77105" cy="77105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円/楕円 92"/>
              <p:cNvSpPr/>
              <p:nvPr/>
            </p:nvSpPr>
            <p:spPr>
              <a:xfrm rot="5400000">
                <a:off x="1870863" y="4873709"/>
                <a:ext cx="77105" cy="77105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円/楕円 93"/>
              <p:cNvSpPr/>
              <p:nvPr/>
            </p:nvSpPr>
            <p:spPr>
              <a:xfrm rot="5400000">
                <a:off x="1765485" y="5028755"/>
                <a:ext cx="77105" cy="77105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円/楕円 94"/>
              <p:cNvSpPr/>
              <p:nvPr/>
            </p:nvSpPr>
            <p:spPr>
              <a:xfrm rot="5400000">
                <a:off x="1608608" y="5041113"/>
                <a:ext cx="77105" cy="77105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円/楕円 95"/>
              <p:cNvSpPr/>
              <p:nvPr/>
            </p:nvSpPr>
            <p:spPr>
              <a:xfrm rot="5400000">
                <a:off x="2081688" y="5030618"/>
                <a:ext cx="77105" cy="77105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円/楕円 96"/>
              <p:cNvSpPr/>
              <p:nvPr/>
            </p:nvSpPr>
            <p:spPr>
              <a:xfrm rot="5400000">
                <a:off x="2038447" y="4598646"/>
                <a:ext cx="77105" cy="77105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円/楕円 97"/>
              <p:cNvSpPr/>
              <p:nvPr/>
            </p:nvSpPr>
            <p:spPr>
              <a:xfrm rot="5400000">
                <a:off x="1836651" y="4427370"/>
                <a:ext cx="77105" cy="77105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円/楕円 98"/>
              <p:cNvSpPr/>
              <p:nvPr/>
            </p:nvSpPr>
            <p:spPr>
              <a:xfrm rot="5400000">
                <a:off x="1722696" y="4571375"/>
                <a:ext cx="77105" cy="77105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円/楕円 99"/>
              <p:cNvSpPr/>
              <p:nvPr/>
            </p:nvSpPr>
            <p:spPr>
              <a:xfrm rot="5400000">
                <a:off x="1608608" y="4262281"/>
                <a:ext cx="77105" cy="77105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円/楕円 100"/>
              <p:cNvSpPr/>
              <p:nvPr/>
            </p:nvSpPr>
            <p:spPr>
              <a:xfrm rot="5400000">
                <a:off x="1947968" y="4334835"/>
                <a:ext cx="77105" cy="77105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2" name="グループ化 101"/>
            <p:cNvGrpSpPr/>
            <p:nvPr/>
          </p:nvGrpSpPr>
          <p:grpSpPr>
            <a:xfrm>
              <a:off x="1527489" y="3404497"/>
              <a:ext cx="2165396" cy="2263757"/>
              <a:chOff x="5378156" y="2775787"/>
              <a:chExt cx="2033600" cy="1322717"/>
            </a:xfrm>
          </p:grpSpPr>
          <p:cxnSp>
            <p:nvCxnSpPr>
              <p:cNvPr id="103" name="直線コネクタ 102"/>
              <p:cNvCxnSpPr/>
              <p:nvPr/>
            </p:nvCxnSpPr>
            <p:spPr>
              <a:xfrm flipH="1" flipV="1">
                <a:off x="5378156" y="2775787"/>
                <a:ext cx="2019039" cy="658788"/>
              </a:xfrm>
              <a:prstGeom prst="line">
                <a:avLst/>
              </a:prstGeom>
              <a:ln w="38100">
                <a:solidFill>
                  <a:srgbClr val="FF0000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線コネクタ 103"/>
              <p:cNvCxnSpPr/>
              <p:nvPr/>
            </p:nvCxnSpPr>
            <p:spPr>
              <a:xfrm flipH="1">
                <a:off x="5392717" y="3439716"/>
                <a:ext cx="2019039" cy="658788"/>
              </a:xfrm>
              <a:prstGeom prst="line">
                <a:avLst/>
              </a:prstGeom>
              <a:ln w="38100">
                <a:solidFill>
                  <a:srgbClr val="FF0000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5" name="グループ化 104"/>
            <p:cNvGrpSpPr/>
            <p:nvPr/>
          </p:nvGrpSpPr>
          <p:grpSpPr>
            <a:xfrm rot="5400000">
              <a:off x="3653124" y="4308931"/>
              <a:ext cx="277866" cy="500158"/>
              <a:chOff x="7311119" y="2636912"/>
              <a:chExt cx="360040" cy="648072"/>
            </a:xfrm>
            <a:solidFill>
              <a:srgbClr val="FF0000"/>
            </a:solidFill>
          </p:grpSpPr>
          <p:sp>
            <p:nvSpPr>
              <p:cNvPr id="106" name="正方形/長方形 105"/>
              <p:cNvSpPr/>
              <p:nvPr/>
            </p:nvSpPr>
            <p:spPr>
              <a:xfrm>
                <a:off x="7311119" y="2636912"/>
                <a:ext cx="360040" cy="432048"/>
              </a:xfrm>
              <a:prstGeom prst="rect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台形 106"/>
              <p:cNvSpPr/>
              <p:nvPr/>
            </p:nvSpPr>
            <p:spPr>
              <a:xfrm>
                <a:off x="7344308" y="3068960"/>
                <a:ext cx="288032" cy="216024"/>
              </a:xfrm>
              <a:prstGeom prst="trapezoid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8" name="グループ化 107"/>
            <p:cNvGrpSpPr/>
            <p:nvPr/>
          </p:nvGrpSpPr>
          <p:grpSpPr>
            <a:xfrm>
              <a:off x="1535241" y="3728136"/>
              <a:ext cx="2165396" cy="2263756"/>
              <a:chOff x="5378156" y="2775787"/>
              <a:chExt cx="2033600" cy="1322717"/>
            </a:xfrm>
          </p:grpSpPr>
          <p:cxnSp>
            <p:nvCxnSpPr>
              <p:cNvPr id="109" name="直線コネクタ 108"/>
              <p:cNvCxnSpPr/>
              <p:nvPr/>
            </p:nvCxnSpPr>
            <p:spPr>
              <a:xfrm flipH="1" flipV="1">
                <a:off x="5378156" y="2775787"/>
                <a:ext cx="2019039" cy="658788"/>
              </a:xfrm>
              <a:prstGeom prst="line">
                <a:avLst/>
              </a:prstGeom>
              <a:ln w="38100">
                <a:solidFill>
                  <a:srgbClr val="0070C0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線コネクタ 109"/>
              <p:cNvCxnSpPr/>
              <p:nvPr/>
            </p:nvCxnSpPr>
            <p:spPr>
              <a:xfrm flipH="1">
                <a:off x="5392717" y="3439716"/>
                <a:ext cx="2019039" cy="658788"/>
              </a:xfrm>
              <a:prstGeom prst="line">
                <a:avLst/>
              </a:prstGeom>
              <a:ln w="38100">
                <a:solidFill>
                  <a:srgbClr val="0070C0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1" name="グループ化 110"/>
            <p:cNvGrpSpPr/>
            <p:nvPr/>
          </p:nvGrpSpPr>
          <p:grpSpPr>
            <a:xfrm>
              <a:off x="3541978" y="4741542"/>
              <a:ext cx="500158" cy="277866"/>
              <a:chOff x="8115613" y="3413826"/>
              <a:chExt cx="500158" cy="277866"/>
            </a:xfrm>
          </p:grpSpPr>
          <p:sp>
            <p:nvSpPr>
              <p:cNvPr id="112" name="正方形/長方形 111"/>
              <p:cNvSpPr/>
              <p:nvPr/>
            </p:nvSpPr>
            <p:spPr>
              <a:xfrm rot="5400000">
                <a:off x="8310119" y="3386039"/>
                <a:ext cx="277866" cy="333439"/>
              </a:xfrm>
              <a:prstGeom prst="rect">
                <a:avLst/>
              </a:prstGeom>
              <a:solidFill>
                <a:srgbClr val="0070C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台形 112"/>
              <p:cNvSpPr/>
              <p:nvPr/>
            </p:nvSpPr>
            <p:spPr>
              <a:xfrm rot="5400000">
                <a:off x="8087826" y="3467226"/>
                <a:ext cx="222293" cy="166719"/>
              </a:xfrm>
              <a:prstGeom prst="trapezoid">
                <a:avLst/>
              </a:prstGeom>
              <a:solidFill>
                <a:srgbClr val="0070C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4" name="正方形/長方形 113"/>
            <p:cNvSpPr/>
            <p:nvPr/>
          </p:nvSpPr>
          <p:spPr>
            <a:xfrm>
              <a:off x="3698446" y="4367718"/>
              <a:ext cx="43473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IR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15" name="正方形/長方形 114"/>
            <p:cNvSpPr/>
            <p:nvPr/>
          </p:nvSpPr>
          <p:spPr>
            <a:xfrm>
              <a:off x="3692885" y="4726668"/>
              <a:ext cx="34015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C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8" name="グループ化 117"/>
          <p:cNvGrpSpPr/>
          <p:nvPr/>
        </p:nvGrpSpPr>
        <p:grpSpPr>
          <a:xfrm>
            <a:off x="6371699" y="4037971"/>
            <a:ext cx="2583647" cy="1976672"/>
            <a:chOff x="5175159" y="3918757"/>
            <a:chExt cx="3138125" cy="2400887"/>
          </a:xfrm>
        </p:grpSpPr>
        <p:sp>
          <p:nvSpPr>
            <p:cNvPr id="119" name="正方形/長方形 118"/>
            <p:cNvSpPr/>
            <p:nvPr/>
          </p:nvSpPr>
          <p:spPr>
            <a:xfrm>
              <a:off x="5611685" y="5950312"/>
              <a:ext cx="24464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Distributed cameras</a:t>
              </a:r>
              <a:endParaRPr lang="en-US" dirty="0"/>
            </a:p>
          </p:txBody>
        </p:sp>
        <p:grpSp>
          <p:nvGrpSpPr>
            <p:cNvPr id="120" name="グループ化 119"/>
            <p:cNvGrpSpPr/>
            <p:nvPr/>
          </p:nvGrpSpPr>
          <p:grpSpPr>
            <a:xfrm>
              <a:off x="5175159" y="3934085"/>
              <a:ext cx="427516" cy="1129026"/>
              <a:chOff x="4695934" y="2706553"/>
              <a:chExt cx="427516" cy="1129026"/>
            </a:xfrm>
          </p:grpSpPr>
          <p:sp>
            <p:nvSpPr>
              <p:cNvPr id="150" name="円柱 149"/>
              <p:cNvSpPr/>
              <p:nvPr/>
            </p:nvSpPr>
            <p:spPr bwMode="auto">
              <a:xfrm>
                <a:off x="4826614" y="2728624"/>
                <a:ext cx="65308" cy="1106955"/>
              </a:xfrm>
              <a:prstGeom prst="can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grpSp>
            <p:nvGrpSpPr>
              <p:cNvPr id="151" name="グループ化 150"/>
              <p:cNvGrpSpPr/>
              <p:nvPr/>
            </p:nvGrpSpPr>
            <p:grpSpPr bwMode="auto">
              <a:xfrm rot="18384494">
                <a:off x="4738737" y="2663750"/>
                <a:ext cx="341909" cy="427516"/>
                <a:chOff x="5148064" y="1196752"/>
                <a:chExt cx="576064" cy="720080"/>
              </a:xfrm>
              <a:solidFill>
                <a:schemeClr val="bg1">
                  <a:lumMod val="65000"/>
                </a:schemeClr>
              </a:solidFill>
            </p:grpSpPr>
            <p:sp>
              <p:nvSpPr>
                <p:cNvPr id="152" name="台形 151"/>
                <p:cNvSpPr/>
                <p:nvPr/>
              </p:nvSpPr>
              <p:spPr>
                <a:xfrm>
                  <a:off x="5292080" y="1700808"/>
                  <a:ext cx="288032" cy="216024"/>
                </a:xfrm>
                <a:prstGeom prst="trapezoid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153" name="正方形/長方形 152"/>
                <p:cNvSpPr/>
                <p:nvPr/>
              </p:nvSpPr>
              <p:spPr>
                <a:xfrm>
                  <a:off x="5148064" y="1196752"/>
                  <a:ext cx="576064" cy="49459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</p:grpSp>
        <p:grpSp>
          <p:nvGrpSpPr>
            <p:cNvPr id="121" name="グループ化 120"/>
            <p:cNvGrpSpPr/>
            <p:nvPr/>
          </p:nvGrpSpPr>
          <p:grpSpPr>
            <a:xfrm>
              <a:off x="7461857" y="3918757"/>
              <a:ext cx="427386" cy="1125344"/>
              <a:chOff x="7798266" y="2718849"/>
              <a:chExt cx="427386" cy="1125344"/>
            </a:xfrm>
          </p:grpSpPr>
          <p:sp>
            <p:nvSpPr>
              <p:cNvPr id="146" name="円柱 145"/>
              <p:cNvSpPr/>
              <p:nvPr/>
            </p:nvSpPr>
            <p:spPr bwMode="auto">
              <a:xfrm>
                <a:off x="8077267" y="2737237"/>
                <a:ext cx="65308" cy="1106956"/>
              </a:xfrm>
              <a:prstGeom prst="can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grpSp>
            <p:nvGrpSpPr>
              <p:cNvPr id="147" name="グループ化 146"/>
              <p:cNvGrpSpPr/>
              <p:nvPr/>
            </p:nvGrpSpPr>
            <p:grpSpPr bwMode="auto">
              <a:xfrm rot="3815819">
                <a:off x="7840953" y="2676162"/>
                <a:ext cx="342012" cy="427386"/>
                <a:chOff x="5148064" y="1196752"/>
                <a:chExt cx="576064" cy="720080"/>
              </a:xfrm>
              <a:solidFill>
                <a:schemeClr val="bg1">
                  <a:lumMod val="65000"/>
                </a:schemeClr>
              </a:solidFill>
            </p:grpSpPr>
            <p:sp>
              <p:nvSpPr>
                <p:cNvPr id="148" name="台形 147"/>
                <p:cNvSpPr/>
                <p:nvPr/>
              </p:nvSpPr>
              <p:spPr>
                <a:xfrm>
                  <a:off x="5292080" y="1700808"/>
                  <a:ext cx="288032" cy="216024"/>
                </a:xfrm>
                <a:prstGeom prst="trapezoid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149" name="正方形/長方形 148"/>
                <p:cNvSpPr/>
                <p:nvPr/>
              </p:nvSpPr>
              <p:spPr>
                <a:xfrm>
                  <a:off x="5148064" y="1196752"/>
                  <a:ext cx="576064" cy="49459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</p:grpSp>
        <p:grpSp>
          <p:nvGrpSpPr>
            <p:cNvPr id="122" name="グループ化 121"/>
            <p:cNvGrpSpPr/>
            <p:nvPr/>
          </p:nvGrpSpPr>
          <p:grpSpPr>
            <a:xfrm>
              <a:off x="7885898" y="4668531"/>
              <a:ext cx="427386" cy="1120301"/>
              <a:chOff x="8513985" y="3570744"/>
              <a:chExt cx="427386" cy="1120301"/>
            </a:xfrm>
          </p:grpSpPr>
          <p:sp>
            <p:nvSpPr>
              <p:cNvPr id="142" name="円柱 141"/>
              <p:cNvSpPr/>
              <p:nvPr/>
            </p:nvSpPr>
            <p:spPr bwMode="auto">
              <a:xfrm>
                <a:off x="8792985" y="3584089"/>
                <a:ext cx="65309" cy="1106956"/>
              </a:xfrm>
              <a:prstGeom prst="can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grpSp>
            <p:nvGrpSpPr>
              <p:cNvPr id="143" name="グループ化 142"/>
              <p:cNvGrpSpPr/>
              <p:nvPr/>
            </p:nvGrpSpPr>
            <p:grpSpPr bwMode="auto">
              <a:xfrm rot="4844540">
                <a:off x="8556672" y="3528057"/>
                <a:ext cx="342012" cy="427386"/>
                <a:chOff x="5148064" y="1196752"/>
                <a:chExt cx="576064" cy="720080"/>
              </a:xfrm>
              <a:solidFill>
                <a:schemeClr val="bg1">
                  <a:lumMod val="65000"/>
                </a:schemeClr>
              </a:solidFill>
            </p:grpSpPr>
            <p:sp>
              <p:nvSpPr>
                <p:cNvPr id="144" name="台形 143"/>
                <p:cNvSpPr/>
                <p:nvPr/>
              </p:nvSpPr>
              <p:spPr>
                <a:xfrm>
                  <a:off x="5292080" y="1700808"/>
                  <a:ext cx="288032" cy="216024"/>
                </a:xfrm>
                <a:prstGeom prst="trapezoid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145" name="正方形/長方形 144"/>
                <p:cNvSpPr/>
                <p:nvPr/>
              </p:nvSpPr>
              <p:spPr>
                <a:xfrm>
                  <a:off x="5148064" y="1196752"/>
                  <a:ext cx="576064" cy="49459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</p:grpSp>
        <p:grpSp>
          <p:nvGrpSpPr>
            <p:cNvPr id="123" name="グループ化 122"/>
            <p:cNvGrpSpPr/>
            <p:nvPr/>
          </p:nvGrpSpPr>
          <p:grpSpPr>
            <a:xfrm>
              <a:off x="5581495" y="4623415"/>
              <a:ext cx="427386" cy="1184429"/>
              <a:chOff x="5393948" y="3498004"/>
              <a:chExt cx="427386" cy="1184429"/>
            </a:xfrm>
          </p:grpSpPr>
          <p:sp>
            <p:nvSpPr>
              <p:cNvPr id="138" name="円柱 137"/>
              <p:cNvSpPr/>
              <p:nvPr/>
            </p:nvSpPr>
            <p:spPr bwMode="auto">
              <a:xfrm>
                <a:off x="5542331" y="3575477"/>
                <a:ext cx="65309" cy="1106956"/>
              </a:xfrm>
              <a:prstGeom prst="can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grpSp>
            <p:nvGrpSpPr>
              <p:cNvPr id="139" name="グループ化 138"/>
              <p:cNvGrpSpPr/>
              <p:nvPr/>
            </p:nvGrpSpPr>
            <p:grpSpPr bwMode="auto">
              <a:xfrm rot="17917855">
                <a:off x="5436635" y="3455317"/>
                <a:ext cx="342012" cy="427386"/>
                <a:chOff x="5148064" y="1196752"/>
                <a:chExt cx="576064" cy="720080"/>
              </a:xfrm>
              <a:solidFill>
                <a:schemeClr val="bg1">
                  <a:lumMod val="65000"/>
                </a:schemeClr>
              </a:solidFill>
            </p:grpSpPr>
            <p:sp>
              <p:nvSpPr>
                <p:cNvPr id="140" name="台形 139"/>
                <p:cNvSpPr/>
                <p:nvPr/>
              </p:nvSpPr>
              <p:spPr>
                <a:xfrm>
                  <a:off x="5292080" y="1700808"/>
                  <a:ext cx="288032" cy="216024"/>
                </a:xfrm>
                <a:prstGeom prst="trapezoid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141" name="正方形/長方形 140"/>
                <p:cNvSpPr/>
                <p:nvPr/>
              </p:nvSpPr>
              <p:spPr>
                <a:xfrm>
                  <a:off x="5148064" y="1196752"/>
                  <a:ext cx="576064" cy="49459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</p:grpSp>
        <p:grpSp>
          <p:nvGrpSpPr>
            <p:cNvPr id="124" name="グループ化 123"/>
            <p:cNvGrpSpPr/>
            <p:nvPr/>
          </p:nvGrpSpPr>
          <p:grpSpPr>
            <a:xfrm>
              <a:off x="6342235" y="4442902"/>
              <a:ext cx="935961" cy="1028200"/>
              <a:chOff x="6195764" y="3476133"/>
              <a:chExt cx="1366319" cy="1500969"/>
            </a:xfrm>
          </p:grpSpPr>
          <p:sp>
            <p:nvSpPr>
              <p:cNvPr id="125" name="直方体 124"/>
              <p:cNvSpPr/>
              <p:nvPr/>
            </p:nvSpPr>
            <p:spPr>
              <a:xfrm>
                <a:off x="6195764" y="3476133"/>
                <a:ext cx="1366319" cy="1500969"/>
              </a:xfrm>
              <a:prstGeom prst="cub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6" name="円/楕円 125"/>
              <p:cNvSpPr/>
              <p:nvPr/>
            </p:nvSpPr>
            <p:spPr>
              <a:xfrm>
                <a:off x="6371283" y="3989077"/>
                <a:ext cx="144933" cy="14493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7" name="円/楕円 126"/>
              <p:cNvSpPr/>
              <p:nvPr/>
            </p:nvSpPr>
            <p:spPr>
              <a:xfrm>
                <a:off x="6451216" y="4386406"/>
                <a:ext cx="144933" cy="14493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円/楕円 127"/>
              <p:cNvSpPr/>
              <p:nvPr/>
            </p:nvSpPr>
            <p:spPr>
              <a:xfrm>
                <a:off x="6948264" y="4691044"/>
                <a:ext cx="144933" cy="14493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円/楕円 128"/>
              <p:cNvSpPr/>
              <p:nvPr/>
            </p:nvSpPr>
            <p:spPr>
              <a:xfrm>
                <a:off x="6882903" y="4359400"/>
                <a:ext cx="144933" cy="14493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" name="円/楕円 129"/>
              <p:cNvSpPr/>
              <p:nvPr/>
            </p:nvSpPr>
            <p:spPr>
              <a:xfrm>
                <a:off x="6875797" y="4035380"/>
                <a:ext cx="144933" cy="14493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円/楕円 130"/>
              <p:cNvSpPr/>
              <p:nvPr/>
            </p:nvSpPr>
            <p:spPr>
              <a:xfrm>
                <a:off x="6660232" y="4618577"/>
                <a:ext cx="144933" cy="14493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2" name="円/楕円 131"/>
              <p:cNvSpPr/>
              <p:nvPr/>
            </p:nvSpPr>
            <p:spPr>
              <a:xfrm>
                <a:off x="7308304" y="4441843"/>
                <a:ext cx="144933" cy="14493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3" name="円/楕円 132"/>
              <p:cNvSpPr/>
              <p:nvPr/>
            </p:nvSpPr>
            <p:spPr>
              <a:xfrm>
                <a:off x="7329424" y="4210244"/>
                <a:ext cx="144933" cy="14493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4" name="円/楕円 133"/>
              <p:cNvSpPr/>
              <p:nvPr/>
            </p:nvSpPr>
            <p:spPr>
              <a:xfrm>
                <a:off x="7329831" y="3897695"/>
                <a:ext cx="144933" cy="14493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5" name="円/楕円 134"/>
              <p:cNvSpPr/>
              <p:nvPr/>
            </p:nvSpPr>
            <p:spPr>
              <a:xfrm>
                <a:off x="7038733" y="3616816"/>
                <a:ext cx="144933" cy="14493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6" name="円/楕円 135"/>
              <p:cNvSpPr/>
              <p:nvPr/>
            </p:nvSpPr>
            <p:spPr>
              <a:xfrm>
                <a:off x="6790585" y="3526430"/>
                <a:ext cx="144933" cy="14493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円/楕円 136"/>
              <p:cNvSpPr/>
              <p:nvPr/>
            </p:nvSpPr>
            <p:spPr>
              <a:xfrm>
                <a:off x="6516216" y="3623431"/>
                <a:ext cx="144933" cy="14493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54" name="フッター プレースホルダー 15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ISMAR workshop on Tracking Methods and Applications</a:t>
            </a:r>
            <a:endParaRPr kumimoji="1" lang="ja-JP" altLang="en-US"/>
          </a:p>
        </p:txBody>
      </p:sp>
      <p:sp>
        <p:nvSpPr>
          <p:cNvPr id="155" name="日付プレースホルダー 15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05.11.2012</a:t>
            </a:r>
            <a:endParaRPr kumimoji="1" lang="ja-JP" altLang="en-US" dirty="0"/>
          </a:p>
        </p:txBody>
      </p:sp>
      <p:sp>
        <p:nvSpPr>
          <p:cNvPr id="156" name="スライド番号プレースホルダー 15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35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353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Future works: tracking for points correspondence</a:t>
            </a:r>
            <a:endParaRPr 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perspective invariant metric for points correspondence.</a:t>
            </a:r>
          </a:p>
          <a:p>
            <a:pPr lvl="1"/>
            <a:r>
              <a:rPr lang="en-US" dirty="0" smtClean="0"/>
              <a:t>line segments tracking [A2].</a:t>
            </a:r>
          </a:p>
          <a:p>
            <a:endParaRPr lang="en-US" dirty="0" smtClean="0"/>
          </a:p>
          <a:p>
            <a:r>
              <a:rPr lang="en-US" dirty="0" smtClean="0"/>
              <a:t>Center </a:t>
            </a:r>
            <a:r>
              <a:rPr lang="en-US" dirty="0"/>
              <a:t>of circle is not perspective invariant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Use perspective invariant mark [A3].</a:t>
            </a:r>
            <a:endParaRPr lang="en-US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3821" y="3377007"/>
            <a:ext cx="2190402" cy="1944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095090"/>
            <a:ext cx="4464496" cy="2508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正方形/長方形 7"/>
          <p:cNvSpPr/>
          <p:nvPr/>
        </p:nvSpPr>
        <p:spPr>
          <a:xfrm>
            <a:off x="1190033" y="5335884"/>
            <a:ext cx="3241144" cy="70788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en-US" sz="2000" dirty="0" smtClean="0"/>
              <a:t>Line segments tracking_</a:t>
            </a:r>
          </a:p>
          <a:p>
            <a:pPr algn="ctr"/>
            <a:r>
              <a:rPr lang="en-US" sz="2000" dirty="0" smtClean="0"/>
              <a:t>for SLAM [A2]</a:t>
            </a:r>
            <a:endParaRPr lang="en-US" sz="2000" dirty="0"/>
          </a:p>
        </p:txBody>
      </p:sp>
      <p:sp>
        <p:nvSpPr>
          <p:cNvPr id="9" name="正方形/長方形 8"/>
          <p:cNvSpPr/>
          <p:nvPr/>
        </p:nvSpPr>
        <p:spPr>
          <a:xfrm>
            <a:off x="5093402" y="5335884"/>
            <a:ext cx="3505254" cy="70788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en-US" sz="2000" dirty="0" smtClean="0"/>
              <a:t>Perspective invariant mark</a:t>
            </a:r>
          </a:p>
          <a:p>
            <a:pPr algn="ctr"/>
            <a:r>
              <a:rPr lang="en-US" sz="2000" dirty="0" smtClean="0"/>
              <a:t>[A3]</a:t>
            </a:r>
            <a:endParaRPr lang="en-US" sz="2000" dirty="0"/>
          </a:p>
        </p:txBody>
      </p:sp>
      <p:sp>
        <p:nvSpPr>
          <p:cNvPr id="10" name="正方形/長方形 9"/>
          <p:cNvSpPr/>
          <p:nvPr/>
        </p:nvSpPr>
        <p:spPr>
          <a:xfrm>
            <a:off x="107504" y="6305922"/>
            <a:ext cx="3264035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sz="1400" dirty="0" smtClean="0"/>
              <a:t>[A2] Hirose, BMVC, 2012</a:t>
            </a:r>
          </a:p>
          <a:p>
            <a:r>
              <a:rPr lang="en-US" sz="1400" dirty="0" smtClean="0"/>
              <a:t>[A3] Beeler, Tech. rep. ETHZ, 2010</a:t>
            </a:r>
            <a:endParaRPr lang="en-US" sz="1400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ISMAR workshop on Tracking Methods and Applications</a:t>
            </a:r>
            <a:endParaRPr kumimoji="1" lang="ja-JP" altLang="en-US"/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05.11.2012</a:t>
            </a:r>
            <a:endParaRPr kumimoji="1" lang="ja-JP" altLang="en-US" dirty="0"/>
          </a:p>
        </p:txBody>
      </p:sp>
      <p:sp>
        <p:nvSpPr>
          <p:cNvPr id="12" name="スライド番号プレースホルダー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36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404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Future works: tracking for calibration constraints</a:t>
            </a:r>
            <a:endParaRPr 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Uses rigidity of cameras for non-overlapping cameras calibration.</a:t>
            </a:r>
          </a:p>
          <a:p>
            <a:pPr lvl="1"/>
            <a:r>
              <a:rPr lang="en-US" dirty="0" smtClean="0"/>
              <a:t>Tracking for knowing each camera motion,</a:t>
            </a:r>
          </a:p>
          <a:p>
            <a:pPr lvl="1"/>
            <a:r>
              <a:rPr lang="en-US" dirty="0" smtClean="0"/>
              <a:t>Then align the unsynchronized cameras using their rigidity [A4].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Selects good calibration images from long video sequences.</a:t>
            </a:r>
          </a:p>
          <a:p>
            <a:pPr lvl="1"/>
            <a:r>
              <a:rPr lang="en-US" dirty="0" smtClean="0"/>
              <a:t>Somehow evaluate calibration images</a:t>
            </a:r>
          </a:p>
          <a:p>
            <a:pPr lvl="1"/>
            <a:r>
              <a:rPr lang="en-US" dirty="0" smtClean="0"/>
              <a:t>To reduce unnecessary huge amount of images from video sequences.</a:t>
            </a:r>
            <a:endParaRPr lang="en-US" dirty="0"/>
          </a:p>
        </p:txBody>
      </p:sp>
      <p:sp>
        <p:nvSpPr>
          <p:cNvPr id="10" name="正方形/長方形 9"/>
          <p:cNvSpPr/>
          <p:nvPr/>
        </p:nvSpPr>
        <p:spPr>
          <a:xfrm>
            <a:off x="107504" y="6490588"/>
            <a:ext cx="2103525" cy="30777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sz="1400" dirty="0" smtClean="0"/>
              <a:t>[A4] </a:t>
            </a:r>
            <a:r>
              <a:rPr lang="en-US" sz="1400" dirty="0" err="1" smtClean="0"/>
              <a:t>Irani</a:t>
            </a:r>
            <a:r>
              <a:rPr lang="en-US" sz="1400" dirty="0" smtClean="0"/>
              <a:t>, IJCV, 2002</a:t>
            </a:r>
            <a:endParaRPr lang="en-US" sz="14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516417"/>
            <a:ext cx="2808312" cy="1671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534" y="2321420"/>
            <a:ext cx="2592288" cy="2061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ISMAR workshop on Tracking Methods and Applications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05.11.2012</a:t>
            </a:r>
            <a:endParaRPr kumimoji="1" lang="ja-JP" altLang="en-US" dirty="0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37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58841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Code available</a:t>
            </a:r>
            <a:endParaRPr 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Entire package containing tracking and calibration by me.</a:t>
            </a:r>
          </a:p>
          <a:p>
            <a:pPr lvl="1"/>
            <a:r>
              <a:rPr lang="en-US" dirty="0" smtClean="0"/>
              <a:t>will publish as an open source</a:t>
            </a:r>
          </a:p>
          <a:p>
            <a:pPr lvl="1"/>
            <a:r>
              <a:rPr lang="en-US" dirty="0" smtClean="0"/>
              <a:t>current version: C++ + </a:t>
            </a:r>
            <a:r>
              <a:rPr lang="en-US" dirty="0" err="1" smtClean="0"/>
              <a:t>MatLab</a:t>
            </a:r>
            <a:endParaRPr lang="en-US" dirty="0" smtClean="0"/>
          </a:p>
          <a:p>
            <a:pPr lvl="1"/>
            <a:r>
              <a:rPr lang="en-US" dirty="0" smtClean="0"/>
              <a:t>future version: C++</a:t>
            </a:r>
          </a:p>
          <a:p>
            <a:pPr lvl="1"/>
            <a:r>
              <a:rPr lang="en-US" dirty="0" smtClean="0"/>
              <a:t>If you want to use it, please contact </a:t>
            </a:r>
            <a:r>
              <a:rPr lang="en-US" dirty="0" smtClean="0">
                <a:hlinkClick r:id="rId2"/>
              </a:rPr>
              <a:t>me</a:t>
            </a:r>
            <a:r>
              <a:rPr lang="en-US" dirty="0" smtClean="0"/>
              <a:t>!</a:t>
            </a:r>
          </a:p>
          <a:p>
            <a:endParaRPr lang="en-US" dirty="0"/>
          </a:p>
          <a:p>
            <a:r>
              <a:rPr lang="en-US" dirty="0" smtClean="0">
                <a:hlinkClick r:id="rId3"/>
              </a:rPr>
              <a:t>Original RANDOM tracking algorithm</a:t>
            </a:r>
            <a:r>
              <a:rPr lang="en-US" dirty="0" smtClean="0"/>
              <a:t> by Hideaki Uchiyama [22].</a:t>
            </a:r>
          </a:p>
          <a:p>
            <a:pPr lvl="1"/>
            <a:r>
              <a:rPr lang="en-US" dirty="0" smtClean="0"/>
              <a:t>open source</a:t>
            </a:r>
          </a:p>
          <a:p>
            <a:pPr lvl="1"/>
            <a:r>
              <a:rPr lang="en-US" dirty="0" smtClean="0"/>
              <a:t>C++</a:t>
            </a:r>
          </a:p>
          <a:p>
            <a:endParaRPr lang="en-US" dirty="0" smtClean="0"/>
          </a:p>
          <a:p>
            <a:r>
              <a:rPr lang="en-US" dirty="0" smtClean="0">
                <a:hlinkClick r:id="rId4"/>
              </a:rPr>
              <a:t>User friendly calibration code</a:t>
            </a:r>
            <a:r>
              <a:rPr lang="en-US" dirty="0" smtClean="0"/>
              <a:t> on </a:t>
            </a:r>
            <a:r>
              <a:rPr lang="en-US" dirty="0" err="1" smtClean="0"/>
              <a:t>github</a:t>
            </a:r>
            <a:r>
              <a:rPr lang="en-US" dirty="0" smtClean="0"/>
              <a:t> by </a:t>
            </a:r>
            <a:r>
              <a:rPr lang="en-US" dirty="0" err="1" smtClean="0"/>
              <a:t>Alexandru</a:t>
            </a:r>
            <a:r>
              <a:rPr lang="en-US" dirty="0" smtClean="0"/>
              <a:t> </a:t>
            </a:r>
            <a:r>
              <a:rPr lang="en-US" dirty="0" err="1" smtClean="0"/>
              <a:t>Duliu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open source</a:t>
            </a:r>
          </a:p>
          <a:p>
            <a:pPr lvl="1"/>
            <a:r>
              <a:rPr lang="en-US" dirty="0" smtClean="0"/>
              <a:t>C++</a:t>
            </a:r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ISMAR workshop on Tracking Methods and Applications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05.11.2012</a:t>
            </a:r>
            <a:endParaRPr kumimoji="1" lang="ja-JP" altLang="en-US" dirty="0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38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4410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Thanks for your attention...</a:t>
            </a:r>
            <a:endParaRPr 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I'm looking for a job opportunity.</a:t>
            </a:r>
          </a:p>
          <a:p>
            <a:r>
              <a:rPr lang="en-US" dirty="0" smtClean="0"/>
              <a:t>present-03.2013: postdoc @ Keio Univ. &amp; visiting postdoc @ TUM</a:t>
            </a:r>
          </a:p>
          <a:p>
            <a:r>
              <a:rPr lang="en-US" dirty="0" smtClean="0"/>
              <a:t>03.2012-??: not decided yet...</a:t>
            </a:r>
          </a:p>
          <a:p>
            <a:endParaRPr lang="en-US" dirty="0"/>
          </a:p>
          <a:p>
            <a:r>
              <a:rPr lang="en-US" dirty="0" smtClean="0"/>
              <a:t>My research interests</a:t>
            </a:r>
          </a:p>
          <a:p>
            <a:pPr lvl="1"/>
            <a:r>
              <a:rPr lang="en-US" dirty="0" smtClean="0"/>
              <a:t>camera tracking for practical application,</a:t>
            </a:r>
          </a:p>
          <a:p>
            <a:pPr lvl="1"/>
            <a:r>
              <a:rPr lang="en-US" dirty="0" smtClean="0"/>
              <a:t>image restoration</a:t>
            </a:r>
          </a:p>
          <a:p>
            <a:pPr lvl="2"/>
            <a:r>
              <a:rPr lang="en-US" dirty="0" err="1" smtClean="0"/>
              <a:t>deblurring</a:t>
            </a:r>
            <a:endParaRPr lang="en-US" dirty="0" smtClean="0"/>
          </a:p>
          <a:p>
            <a:pPr lvl="2"/>
            <a:r>
              <a:rPr lang="en-US" dirty="0" smtClean="0"/>
              <a:t>focus control</a:t>
            </a:r>
          </a:p>
          <a:p>
            <a:pPr lvl="1"/>
            <a:r>
              <a:rPr lang="en-US" dirty="0" smtClean="0"/>
              <a:t>3d modeling</a:t>
            </a:r>
          </a:p>
          <a:p>
            <a:pPr lvl="2"/>
            <a:r>
              <a:rPr lang="en-US" dirty="0" smtClean="0"/>
              <a:t>3d reconstruction using depth camera</a:t>
            </a:r>
          </a:p>
          <a:p>
            <a:pPr lvl="2"/>
            <a:r>
              <a:rPr lang="en-US" dirty="0" smtClean="0"/>
              <a:t>photometric stereo</a:t>
            </a:r>
          </a:p>
          <a:p>
            <a:pPr lvl="1"/>
            <a:r>
              <a:rPr lang="en-US" dirty="0" smtClean="0"/>
              <a:t>AR visualization to improve perception</a:t>
            </a:r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ISMAR workshop on Tracking Methods and Applications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05.11.2012</a:t>
            </a:r>
            <a:endParaRPr kumimoji="1" lang="ja-JP" altLang="en-US" dirty="0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39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0646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円/楕円 5"/>
          <p:cNvSpPr/>
          <p:nvPr/>
        </p:nvSpPr>
        <p:spPr>
          <a:xfrm>
            <a:off x="1187624" y="2132856"/>
            <a:ext cx="6480720" cy="27363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tx1"/>
                </a:solidFill>
              </a:rPr>
              <a:t>Introduction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2" name="フッター プレースホルダー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ISMAR workshop on Tracking Methods and Applications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05.11.2012</a:t>
            </a:r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636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Acknowledgments</a:t>
            </a:r>
            <a:endParaRPr 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work was </a:t>
            </a:r>
            <a:r>
              <a:rPr lang="en-US" dirty="0"/>
              <a:t>partially supported by the Strategic Young Researcher Overseas Visits Program for Accelerating Brain Circulation of Japan Society for the Promotion of Science</a:t>
            </a:r>
            <a:r>
              <a:rPr lang="en-US"/>
              <a:t>, </a:t>
            </a:r>
            <a:r>
              <a:rPr lang="en-US" smtClean="0"/>
              <a:t>G2308</a:t>
            </a:r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ISMAR workshop on Tracking Methods and Applications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05.11.2012</a:t>
            </a:r>
            <a:endParaRPr kumimoji="1" lang="ja-JP" altLang="en-US" dirty="0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40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59032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Camera calibration</a:t>
            </a:r>
            <a:endParaRPr 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Goal: finds a relation between</a:t>
            </a:r>
          </a:p>
          <a:p>
            <a:pPr lvl="1"/>
            <a:r>
              <a:rPr lang="en-US" dirty="0" smtClean="0"/>
              <a:t>3D real world and 2D camera image.</a:t>
            </a:r>
          </a:p>
          <a:p>
            <a:pPr lvl="1"/>
            <a:r>
              <a:rPr lang="en-US" dirty="0" smtClean="0"/>
              <a:t>different cameras.</a:t>
            </a:r>
          </a:p>
          <a:p>
            <a:r>
              <a:rPr lang="en-US" dirty="0" smtClean="0"/>
              <a:t>Necessary step for vision based applications:</a:t>
            </a:r>
          </a:p>
          <a:p>
            <a:pPr lvl="1"/>
            <a:r>
              <a:rPr lang="en-US" dirty="0" smtClean="0"/>
              <a:t>3d reconstruction,</a:t>
            </a:r>
          </a:p>
          <a:p>
            <a:pPr lvl="1"/>
            <a:r>
              <a:rPr lang="en-US" dirty="0" smtClean="0"/>
              <a:t>augmented reality.</a:t>
            </a:r>
            <a:endParaRPr lang="en-US" dirty="0"/>
          </a:p>
        </p:txBody>
      </p:sp>
      <p:sp>
        <p:nvSpPr>
          <p:cNvPr id="10" name="直方体 9"/>
          <p:cNvSpPr/>
          <p:nvPr/>
        </p:nvSpPr>
        <p:spPr>
          <a:xfrm>
            <a:off x="3906981" y="3277840"/>
            <a:ext cx="1402046" cy="1403906"/>
          </a:xfrm>
          <a:prstGeom prst="cube">
            <a:avLst/>
          </a:prstGeom>
          <a:solidFill>
            <a:srgbClr val="FCD5D4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グループ化 11"/>
          <p:cNvGrpSpPr/>
          <p:nvPr/>
        </p:nvGrpSpPr>
        <p:grpSpPr>
          <a:xfrm>
            <a:off x="310915" y="4676506"/>
            <a:ext cx="2088232" cy="1512168"/>
            <a:chOff x="2915816" y="4511467"/>
            <a:chExt cx="2088232" cy="1512168"/>
          </a:xfrm>
        </p:grpSpPr>
        <p:sp>
          <p:nvSpPr>
            <p:cNvPr id="6" name="正方形/長方形 5"/>
            <p:cNvSpPr/>
            <p:nvPr/>
          </p:nvSpPr>
          <p:spPr>
            <a:xfrm>
              <a:off x="2915816" y="4511467"/>
              <a:ext cx="2088232" cy="15121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" name="直方体 10"/>
            <p:cNvSpPr/>
            <p:nvPr/>
          </p:nvSpPr>
          <p:spPr>
            <a:xfrm>
              <a:off x="3369669" y="4676506"/>
              <a:ext cx="1180525" cy="1182090"/>
            </a:xfrm>
            <a:prstGeom prst="cube">
              <a:avLst/>
            </a:prstGeom>
            <a:solidFill>
              <a:srgbClr val="FCD5D4"/>
            </a:solidFill>
            <a:ln>
              <a:solidFill>
                <a:srgbClr val="FF0000"/>
              </a:solidFill>
            </a:ln>
            <a:scene3d>
              <a:camera prst="perspectiveContrastingLeftFacing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グループ化 19"/>
          <p:cNvGrpSpPr/>
          <p:nvPr/>
        </p:nvGrpSpPr>
        <p:grpSpPr>
          <a:xfrm>
            <a:off x="6790745" y="4668721"/>
            <a:ext cx="2088232" cy="1512168"/>
            <a:chOff x="5746630" y="4668721"/>
            <a:chExt cx="2088232" cy="1512168"/>
          </a:xfrm>
        </p:grpSpPr>
        <p:sp>
          <p:nvSpPr>
            <p:cNvPr id="17" name="正方形/長方形 16"/>
            <p:cNvSpPr/>
            <p:nvPr/>
          </p:nvSpPr>
          <p:spPr>
            <a:xfrm>
              <a:off x="5746630" y="4668721"/>
              <a:ext cx="2088232" cy="15121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" name="直方体 18"/>
            <p:cNvSpPr/>
            <p:nvPr/>
          </p:nvSpPr>
          <p:spPr>
            <a:xfrm flipH="1">
              <a:off x="6207662" y="4833760"/>
              <a:ext cx="1166167" cy="1167713"/>
            </a:xfrm>
            <a:prstGeom prst="cube">
              <a:avLst/>
            </a:prstGeom>
            <a:solidFill>
              <a:srgbClr val="FCD5D4"/>
            </a:solidFill>
            <a:ln>
              <a:solidFill>
                <a:srgbClr val="FF0000"/>
              </a:solidFill>
            </a:ln>
            <a:scene3d>
              <a:camera prst="perspectiveContrastingRightFacing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右矢印 21"/>
          <p:cNvSpPr/>
          <p:nvPr/>
        </p:nvSpPr>
        <p:spPr>
          <a:xfrm rot="1800000">
            <a:off x="5488305" y="4005689"/>
            <a:ext cx="1905658" cy="10074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projection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左矢印 23"/>
          <p:cNvSpPr/>
          <p:nvPr/>
        </p:nvSpPr>
        <p:spPr>
          <a:xfrm rot="19800000">
            <a:off x="1877106" y="4005690"/>
            <a:ext cx="1905658" cy="100748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projection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5" name="左右矢印 24"/>
          <p:cNvSpPr/>
          <p:nvPr/>
        </p:nvSpPr>
        <p:spPr>
          <a:xfrm>
            <a:off x="2829935" y="5183529"/>
            <a:ext cx="3556138" cy="1007486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projection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6" name="正方形/長方形 25"/>
          <p:cNvSpPr/>
          <p:nvPr/>
        </p:nvSpPr>
        <p:spPr>
          <a:xfrm>
            <a:off x="899592" y="1628800"/>
            <a:ext cx="4743336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フッター プレースホルダー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ISMAR workshop on Tracking Methods and Applications</a:t>
            </a:r>
            <a:endParaRPr kumimoji="1" lang="ja-JP" altLang="en-US"/>
          </a:p>
        </p:txBody>
      </p:sp>
      <p:sp>
        <p:nvSpPr>
          <p:cNvPr id="8" name="日付プレースホルダー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05.11.2012</a:t>
            </a:r>
            <a:endParaRPr kumimoji="1" lang="ja-JP" altLang="en-US" dirty="0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1100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正方形/長方形 41"/>
          <p:cNvSpPr/>
          <p:nvPr/>
        </p:nvSpPr>
        <p:spPr>
          <a:xfrm>
            <a:off x="310915" y="4676506"/>
            <a:ext cx="2088232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Calibration procedure</a:t>
            </a:r>
            <a:endParaRPr 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Two main steps: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finds correspondence between real world and camera images.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computes parameters describing the relation.</a:t>
            </a:r>
            <a:endParaRPr lang="en-US" dirty="0"/>
          </a:p>
        </p:txBody>
      </p:sp>
      <p:grpSp>
        <p:nvGrpSpPr>
          <p:cNvPr id="22" name="グループ化 21"/>
          <p:cNvGrpSpPr/>
          <p:nvPr/>
        </p:nvGrpSpPr>
        <p:grpSpPr>
          <a:xfrm>
            <a:off x="3798969" y="3169828"/>
            <a:ext cx="1615221" cy="1614690"/>
            <a:chOff x="3798969" y="3169828"/>
            <a:chExt cx="1615221" cy="1614690"/>
          </a:xfrm>
        </p:grpSpPr>
        <p:sp>
          <p:nvSpPr>
            <p:cNvPr id="10" name="直方体 9"/>
            <p:cNvSpPr/>
            <p:nvPr/>
          </p:nvSpPr>
          <p:spPr>
            <a:xfrm>
              <a:off x="3906981" y="3277840"/>
              <a:ext cx="1402046" cy="1403906"/>
            </a:xfrm>
            <a:prstGeom prst="cube">
              <a:avLst/>
            </a:prstGeom>
            <a:solidFill>
              <a:srgbClr val="FCD5D4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円/楕円 14"/>
            <p:cNvSpPr/>
            <p:nvPr/>
          </p:nvSpPr>
          <p:spPr>
            <a:xfrm>
              <a:off x="3798969" y="3506337"/>
              <a:ext cx="216024" cy="21602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円/楕円 15"/>
            <p:cNvSpPr/>
            <p:nvPr/>
          </p:nvSpPr>
          <p:spPr>
            <a:xfrm>
              <a:off x="4860032" y="3506337"/>
              <a:ext cx="216024" cy="21602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円/楕円 16"/>
            <p:cNvSpPr/>
            <p:nvPr/>
          </p:nvSpPr>
          <p:spPr>
            <a:xfrm>
              <a:off x="3798969" y="4568494"/>
              <a:ext cx="216024" cy="216024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円/楕円 17"/>
            <p:cNvSpPr/>
            <p:nvPr/>
          </p:nvSpPr>
          <p:spPr>
            <a:xfrm>
              <a:off x="4860032" y="4568494"/>
              <a:ext cx="216024" cy="216024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円/楕円 18"/>
            <p:cNvSpPr/>
            <p:nvPr/>
          </p:nvSpPr>
          <p:spPr>
            <a:xfrm>
              <a:off x="4137103" y="3169828"/>
              <a:ext cx="216024" cy="21602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円/楕円 19"/>
            <p:cNvSpPr/>
            <p:nvPr/>
          </p:nvSpPr>
          <p:spPr>
            <a:xfrm>
              <a:off x="5198166" y="3169828"/>
              <a:ext cx="216024" cy="216024"/>
            </a:xfrm>
            <a:prstGeom prst="ellipse">
              <a:avLst/>
            </a:prstGeom>
            <a:solidFill>
              <a:srgbClr val="F396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円/楕円 20"/>
            <p:cNvSpPr/>
            <p:nvPr/>
          </p:nvSpPr>
          <p:spPr>
            <a:xfrm>
              <a:off x="5198166" y="4255013"/>
              <a:ext cx="216024" cy="216024"/>
            </a:xfrm>
            <a:prstGeom prst="ellipse">
              <a:avLst/>
            </a:prstGeom>
            <a:solidFill>
              <a:srgbClr val="EC1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グループ化 31"/>
          <p:cNvGrpSpPr/>
          <p:nvPr/>
        </p:nvGrpSpPr>
        <p:grpSpPr>
          <a:xfrm>
            <a:off x="666326" y="4740526"/>
            <a:ext cx="1423085" cy="1422618"/>
            <a:chOff x="3798969" y="3169828"/>
            <a:chExt cx="1615221" cy="1614690"/>
          </a:xfrm>
          <a:scene3d>
            <a:camera prst="perspectiveContrastingLeftFacing"/>
            <a:lightRig rig="threePt" dir="t"/>
          </a:scene3d>
        </p:grpSpPr>
        <p:sp>
          <p:nvSpPr>
            <p:cNvPr id="33" name="直方体 32"/>
            <p:cNvSpPr/>
            <p:nvPr/>
          </p:nvSpPr>
          <p:spPr>
            <a:xfrm>
              <a:off x="3906981" y="3277840"/>
              <a:ext cx="1402046" cy="1403906"/>
            </a:xfrm>
            <a:prstGeom prst="cube">
              <a:avLst/>
            </a:prstGeom>
            <a:solidFill>
              <a:srgbClr val="FCD5D4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円/楕円 33"/>
            <p:cNvSpPr/>
            <p:nvPr/>
          </p:nvSpPr>
          <p:spPr>
            <a:xfrm>
              <a:off x="3798969" y="3506337"/>
              <a:ext cx="216024" cy="21602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円/楕円 34"/>
            <p:cNvSpPr/>
            <p:nvPr/>
          </p:nvSpPr>
          <p:spPr>
            <a:xfrm>
              <a:off x="4860032" y="3506337"/>
              <a:ext cx="216024" cy="21602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円/楕円 35"/>
            <p:cNvSpPr/>
            <p:nvPr/>
          </p:nvSpPr>
          <p:spPr>
            <a:xfrm>
              <a:off x="3798969" y="4568494"/>
              <a:ext cx="216024" cy="216024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円/楕円 36"/>
            <p:cNvSpPr/>
            <p:nvPr/>
          </p:nvSpPr>
          <p:spPr>
            <a:xfrm>
              <a:off x="4860032" y="4568494"/>
              <a:ext cx="216024" cy="216024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円/楕円 37"/>
            <p:cNvSpPr/>
            <p:nvPr/>
          </p:nvSpPr>
          <p:spPr>
            <a:xfrm>
              <a:off x="4137103" y="3169828"/>
              <a:ext cx="216024" cy="21602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円/楕円 38"/>
            <p:cNvSpPr/>
            <p:nvPr/>
          </p:nvSpPr>
          <p:spPr>
            <a:xfrm>
              <a:off x="5198166" y="3169828"/>
              <a:ext cx="216024" cy="216024"/>
            </a:xfrm>
            <a:prstGeom prst="ellipse">
              <a:avLst/>
            </a:prstGeom>
            <a:solidFill>
              <a:srgbClr val="F396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円/楕円 39"/>
            <p:cNvSpPr/>
            <p:nvPr/>
          </p:nvSpPr>
          <p:spPr>
            <a:xfrm>
              <a:off x="5198166" y="4255013"/>
              <a:ext cx="216024" cy="216024"/>
            </a:xfrm>
            <a:prstGeom prst="ellipse">
              <a:avLst/>
            </a:prstGeom>
            <a:solidFill>
              <a:srgbClr val="EC1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グループ化 91"/>
          <p:cNvGrpSpPr/>
          <p:nvPr/>
        </p:nvGrpSpPr>
        <p:grpSpPr>
          <a:xfrm>
            <a:off x="964238" y="3277840"/>
            <a:ext cx="4265564" cy="2790141"/>
            <a:chOff x="964238" y="3277840"/>
            <a:chExt cx="4265564" cy="2790141"/>
          </a:xfrm>
        </p:grpSpPr>
        <p:cxnSp>
          <p:nvCxnSpPr>
            <p:cNvPr id="45" name="直線コネクタ 44"/>
            <p:cNvCxnSpPr>
              <a:endCxn id="15" idx="3"/>
            </p:cNvCxnSpPr>
            <p:nvPr/>
          </p:nvCxnSpPr>
          <p:spPr>
            <a:xfrm flipV="1">
              <a:off x="1043608" y="3690725"/>
              <a:ext cx="2786997" cy="1346281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線コネクタ 46"/>
            <p:cNvCxnSpPr>
              <a:stCxn id="35" idx="3"/>
              <a:endCxn id="16" idx="2"/>
            </p:cNvCxnSpPr>
            <p:nvPr/>
          </p:nvCxnSpPr>
          <p:spPr>
            <a:xfrm flipV="1">
              <a:off x="1629045" y="3614349"/>
              <a:ext cx="3230987" cy="1585111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線コネクタ 49"/>
            <p:cNvCxnSpPr>
              <a:endCxn id="17" idx="2"/>
            </p:cNvCxnSpPr>
            <p:nvPr/>
          </p:nvCxnSpPr>
          <p:spPr>
            <a:xfrm flipV="1">
              <a:off x="964238" y="4676506"/>
              <a:ext cx="2834731" cy="1210446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線コネクタ 52"/>
            <p:cNvCxnSpPr>
              <a:stCxn id="37" idx="2"/>
              <a:endCxn id="18" idx="2"/>
            </p:cNvCxnSpPr>
            <p:nvPr/>
          </p:nvCxnSpPr>
          <p:spPr>
            <a:xfrm flipV="1">
              <a:off x="1601172" y="4676506"/>
              <a:ext cx="3258860" cy="1391475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線コネクタ 55"/>
            <p:cNvCxnSpPr>
              <a:endCxn id="21" idx="3"/>
            </p:cNvCxnSpPr>
            <p:nvPr/>
          </p:nvCxnSpPr>
          <p:spPr>
            <a:xfrm flipV="1">
              <a:off x="1791499" y="4439401"/>
              <a:ext cx="3438303" cy="1447551"/>
            </a:xfrm>
            <a:prstGeom prst="line">
              <a:avLst/>
            </a:prstGeom>
            <a:ln>
              <a:solidFill>
                <a:srgbClr val="EC14D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線コネクタ 58"/>
            <p:cNvCxnSpPr>
              <a:stCxn id="38" idx="6"/>
              <a:endCxn id="19" idx="2"/>
            </p:cNvCxnSpPr>
            <p:nvPr/>
          </p:nvCxnSpPr>
          <p:spPr>
            <a:xfrm flipV="1">
              <a:off x="1154565" y="3277840"/>
              <a:ext cx="2982538" cy="155785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線コネクタ 61"/>
            <p:cNvCxnSpPr>
              <a:stCxn id="39" idx="3"/>
              <a:endCxn id="20" idx="2"/>
            </p:cNvCxnSpPr>
            <p:nvPr/>
          </p:nvCxnSpPr>
          <p:spPr>
            <a:xfrm flipV="1">
              <a:off x="1926957" y="3277840"/>
              <a:ext cx="3271209" cy="1625140"/>
            </a:xfrm>
            <a:prstGeom prst="line">
              <a:avLst/>
            </a:prstGeom>
            <a:ln>
              <a:solidFill>
                <a:srgbClr val="F396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" name="上カーブ矢印 83"/>
          <p:cNvSpPr/>
          <p:nvPr/>
        </p:nvSpPr>
        <p:spPr>
          <a:xfrm rot="250390">
            <a:off x="3645425" y="5329583"/>
            <a:ext cx="1925159" cy="935811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91" name="グループ化 90"/>
          <p:cNvGrpSpPr/>
          <p:nvPr/>
        </p:nvGrpSpPr>
        <p:grpSpPr>
          <a:xfrm>
            <a:off x="5198166" y="4568494"/>
            <a:ext cx="3680630" cy="923330"/>
            <a:chOff x="5198166" y="4568494"/>
            <a:chExt cx="3680630" cy="923330"/>
          </a:xfrm>
        </p:grpSpPr>
        <p:sp>
          <p:nvSpPr>
            <p:cNvPr id="85" name="正方形/長方形 84"/>
            <p:cNvSpPr/>
            <p:nvPr/>
          </p:nvSpPr>
          <p:spPr>
            <a:xfrm>
              <a:off x="5198166" y="4568494"/>
              <a:ext cx="3661580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42900" indent="-342900">
                <a:buFont typeface="+mj-lt"/>
                <a:buAutoNum type="arabicPeriod"/>
              </a:pPr>
              <a:r>
                <a:rPr lang="en-US" dirty="0" smtClean="0"/>
                <a:t>Intrinsic parameters:</a:t>
              </a:r>
            </a:p>
            <a:p>
              <a:pPr marL="342900" indent="-342900">
                <a:buFont typeface="+mj-lt"/>
                <a:buAutoNum type="arabicPeriod"/>
              </a:pPr>
              <a:r>
                <a:rPr lang="en-US" dirty="0" smtClean="0"/>
                <a:t>Lens distortion parameters:</a:t>
              </a:r>
            </a:p>
            <a:p>
              <a:pPr marL="342900" indent="-342900">
                <a:buFont typeface="+mj-lt"/>
                <a:buAutoNum type="arabicPeriod"/>
              </a:pPr>
              <a:r>
                <a:rPr lang="en-US" dirty="0" smtClean="0"/>
                <a:t>Extrinsic parameters:</a:t>
              </a:r>
              <a:endParaRPr lang="en-US" dirty="0"/>
            </a:p>
          </p:txBody>
        </p:sp>
        <p:pic>
          <p:nvPicPr>
            <p:cNvPr id="86" name="図 85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8384" y="4650038"/>
              <a:ext cx="201930" cy="180975"/>
            </a:xfrm>
            <a:prstGeom prst="rect">
              <a:avLst/>
            </a:prstGeom>
          </p:spPr>
        </p:pic>
        <p:pic>
          <p:nvPicPr>
            <p:cNvPr id="88" name="図 87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58781" y="4930853"/>
              <a:ext cx="120015" cy="184785"/>
            </a:xfrm>
            <a:prstGeom prst="rect">
              <a:avLst/>
            </a:prstGeom>
          </p:spPr>
        </p:pic>
        <p:pic>
          <p:nvPicPr>
            <p:cNvPr id="90" name="図 8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02587" y="5199460"/>
              <a:ext cx="421005" cy="222885"/>
            </a:xfrm>
            <a:prstGeom prst="rect">
              <a:avLst/>
            </a:prstGeom>
          </p:spPr>
        </p:pic>
      </p:grpSp>
      <p:sp>
        <p:nvSpPr>
          <p:cNvPr id="93" name="正方形/長方形 92"/>
          <p:cNvSpPr/>
          <p:nvPr/>
        </p:nvSpPr>
        <p:spPr>
          <a:xfrm>
            <a:off x="539552" y="1628800"/>
            <a:ext cx="8320194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ISMAR workshop on Tracking Methods and Applications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05.11.2012</a:t>
            </a:r>
            <a:endParaRPr kumimoji="1" lang="ja-JP" altLang="en-US" dirty="0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87757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Well-known &amp; well-used method</a:t>
            </a:r>
            <a:endParaRPr 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Zhang's method [26]:</a:t>
            </a:r>
          </a:p>
          <a:p>
            <a:pPr lvl="1"/>
            <a:r>
              <a:rPr lang="en-US" dirty="0" smtClean="0"/>
              <a:t>uses several images of a set of known control points on a planar objects.</a:t>
            </a:r>
          </a:p>
          <a:p>
            <a:pPr lvl="1"/>
            <a:r>
              <a:rPr lang="en-US" dirty="0" smtClean="0"/>
              <a:t>step-by-step parameters estimation.</a:t>
            </a:r>
            <a:endParaRPr lang="en-US" dirty="0"/>
          </a:p>
        </p:txBody>
      </p:sp>
      <p:pic>
        <p:nvPicPr>
          <p:cNvPr id="2052" name="Picture 4" descr="http://www.vision.caltech.edu/bouguetj/calib_doc/gifs/pict_calib_mini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714" y="2702694"/>
            <a:ext cx="8887990" cy="3501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正方形/長方形 9"/>
          <p:cNvSpPr/>
          <p:nvPr/>
        </p:nvSpPr>
        <p:spPr>
          <a:xfrm>
            <a:off x="2287847" y="5803162"/>
            <a:ext cx="4599722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en-US" dirty="0" err="1" smtClean="0"/>
              <a:t>MatLab</a:t>
            </a:r>
            <a:r>
              <a:rPr lang="en-US" dirty="0" smtClean="0"/>
              <a:t> Camera Calibration Toolbox [3]</a:t>
            </a:r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ISMAR workshop on Tracking Methods and Applications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05.11.2012</a:t>
            </a:r>
            <a:endParaRPr kumimoji="1" lang="ja-JP" altLang="en-US" dirty="0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7</a:t>
            </a:fld>
            <a:endParaRPr kumimoji="1" lang="ja-JP" altLang="en-US"/>
          </a:p>
        </p:txBody>
      </p:sp>
      <p:sp>
        <p:nvSpPr>
          <p:cNvPr id="8" name="正方形/長方形 7"/>
          <p:cNvSpPr/>
          <p:nvPr/>
        </p:nvSpPr>
        <p:spPr>
          <a:xfrm>
            <a:off x="107504" y="6269444"/>
            <a:ext cx="5327420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sz="1400" dirty="0"/>
              <a:t>[26] </a:t>
            </a:r>
            <a:r>
              <a:rPr lang="en-US" sz="1400" dirty="0" smtClean="0"/>
              <a:t>Z. Zhang, ICCV, 1999</a:t>
            </a:r>
          </a:p>
          <a:p>
            <a:r>
              <a:rPr lang="en-US" sz="1400" dirty="0" smtClean="0"/>
              <a:t>[3] J. Y. </a:t>
            </a:r>
            <a:r>
              <a:rPr lang="en-US" sz="1400" dirty="0" err="1" smtClean="0"/>
              <a:t>Bouget</a:t>
            </a:r>
            <a:r>
              <a:rPr lang="en-US" sz="1400" dirty="0" smtClean="0"/>
              <a:t>, </a:t>
            </a:r>
            <a:r>
              <a:rPr lang="en-US" sz="1400" dirty="0" err="1" smtClean="0"/>
              <a:t>MatLab</a:t>
            </a:r>
            <a:r>
              <a:rPr lang="en-US" sz="1400" dirty="0" smtClean="0"/>
              <a:t> Camera Calibration Toolbox, 2008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778686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accurate calibration...</a:t>
            </a:r>
            <a:endParaRPr 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Calibration object should be 3d:</a:t>
            </a:r>
          </a:p>
          <a:p>
            <a:pPr lvl="1"/>
            <a:r>
              <a:rPr lang="en-US" dirty="0" smtClean="0"/>
              <a:t>Fill entire view volume</a:t>
            </a:r>
          </a:p>
          <a:p>
            <a:pPr lvl="1"/>
            <a:r>
              <a:rPr lang="en-US" dirty="0" smtClean="0"/>
              <a:t>Different poses &gt;&gt; same pose</a:t>
            </a:r>
          </a:p>
          <a:p>
            <a:pPr lvl="1"/>
            <a:r>
              <a:rPr lang="en-US" dirty="0" smtClean="0"/>
              <a:t>Different depths &gt;&gt; same pose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ISMAR workshop on Tracking Methods and Applications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05.11.2012</a:t>
            </a:r>
            <a:endParaRPr kumimoji="1" lang="ja-JP" altLang="en-US" dirty="0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8</a:t>
            </a:fld>
            <a:endParaRPr kumimoji="1" lang="ja-JP" altLang="en-US"/>
          </a:p>
        </p:txBody>
      </p:sp>
      <p:grpSp>
        <p:nvGrpSpPr>
          <p:cNvPr id="4" name="グループ化 3"/>
          <p:cNvGrpSpPr/>
          <p:nvPr/>
        </p:nvGrpSpPr>
        <p:grpSpPr>
          <a:xfrm>
            <a:off x="2279856" y="2780928"/>
            <a:ext cx="4594084" cy="3479572"/>
            <a:chOff x="1711839" y="2022936"/>
            <a:chExt cx="5730117" cy="4340008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41303" y="4953244"/>
              <a:ext cx="1879600" cy="1409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1839" y="4953244"/>
              <a:ext cx="1879600" cy="1409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1839" y="3491939"/>
              <a:ext cx="1879600" cy="1409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1839" y="2022936"/>
              <a:ext cx="1879600" cy="1409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41303" y="2022936"/>
              <a:ext cx="1879600" cy="1409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2" name="Picture 8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41303" y="3491939"/>
              <a:ext cx="1879600" cy="1409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2356" y="2022936"/>
              <a:ext cx="1879600" cy="1409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5" name="Picture 11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2356" y="3491939"/>
              <a:ext cx="1879600" cy="1409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6" name="Picture 12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2356" y="4953244"/>
              <a:ext cx="1879600" cy="1409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48098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dilemma</a:t>
            </a:r>
            <a:endParaRPr 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Strong assumption: entire object must be visible.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For localization: hesitates to go closer to image border.</a:t>
            </a:r>
          </a:p>
          <a:p>
            <a:r>
              <a:rPr lang="en-US" dirty="0" smtClean="0"/>
              <a:t>For accuracy: better to go as close to image border as possible.</a:t>
            </a:r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ISMAR workshop on Tracking Methods and Applications</a:t>
            </a:r>
            <a:endParaRPr kumimoji="1" lang="ja-JP" altLang="en-US"/>
          </a:p>
        </p:txBody>
      </p:sp>
      <p:sp>
        <p:nvSpPr>
          <p:cNvPr id="9" name="日付プレースホルダー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05.11.2012</a:t>
            </a:r>
            <a:endParaRPr kumimoji="1" lang="ja-JP" altLang="en-US" dirty="0"/>
          </a:p>
        </p:txBody>
      </p:sp>
      <p:sp>
        <p:nvSpPr>
          <p:cNvPr id="13" name="スライド番号プレースホルダー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9</a:t>
            </a:fld>
            <a:endParaRPr kumimoji="1" lang="ja-JP" altLang="en-US"/>
          </a:p>
        </p:txBody>
      </p:sp>
      <p:grpSp>
        <p:nvGrpSpPr>
          <p:cNvPr id="16" name="グループ化 15"/>
          <p:cNvGrpSpPr/>
          <p:nvPr/>
        </p:nvGrpSpPr>
        <p:grpSpPr>
          <a:xfrm>
            <a:off x="4626694" y="1768444"/>
            <a:ext cx="4195994" cy="1552046"/>
            <a:chOff x="4502612" y="1484784"/>
            <a:chExt cx="4444157" cy="1643838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2612" y="1484784"/>
              <a:ext cx="2191783" cy="16438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54986" y="1484784"/>
              <a:ext cx="2191783" cy="16438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4" name="グループ化 13"/>
          <p:cNvGrpSpPr/>
          <p:nvPr/>
        </p:nvGrpSpPr>
        <p:grpSpPr>
          <a:xfrm>
            <a:off x="286869" y="1768444"/>
            <a:ext cx="4215176" cy="1552046"/>
            <a:chOff x="162221" y="1484784"/>
            <a:chExt cx="4464472" cy="1643838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4910" y="1484784"/>
              <a:ext cx="2191783" cy="16438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2221" y="1484784"/>
              <a:ext cx="2191783" cy="16438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0" name="ドーナツ 29"/>
          <p:cNvSpPr/>
          <p:nvPr/>
        </p:nvSpPr>
        <p:spPr>
          <a:xfrm>
            <a:off x="2002732" y="3169998"/>
            <a:ext cx="776512" cy="776512"/>
          </a:xfrm>
          <a:prstGeom prst="donut">
            <a:avLst>
              <a:gd name="adj" fmla="val 15391"/>
            </a:avLst>
          </a:prstGeom>
          <a:solidFill>
            <a:srgbClr val="F8A8A6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1" name="乗算記号 30"/>
          <p:cNvSpPr/>
          <p:nvPr/>
        </p:nvSpPr>
        <p:spPr>
          <a:xfrm>
            <a:off x="6121451" y="2959445"/>
            <a:ext cx="1197620" cy="1197618"/>
          </a:xfrm>
          <a:prstGeom prst="mathMultiply">
            <a:avLst>
              <a:gd name="adj1" fmla="val 15612"/>
            </a:avLst>
          </a:prstGeom>
          <a:solidFill>
            <a:srgbClr val="F8A8A6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円/楕円 18"/>
          <p:cNvSpPr/>
          <p:nvPr/>
        </p:nvSpPr>
        <p:spPr>
          <a:xfrm>
            <a:off x="4579172" y="2268954"/>
            <a:ext cx="285979" cy="122413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円/楕円 32"/>
          <p:cNvSpPr/>
          <p:nvPr/>
        </p:nvSpPr>
        <p:spPr>
          <a:xfrm>
            <a:off x="8679698" y="2334118"/>
            <a:ext cx="285979" cy="122413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53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TEXADDIN" val="\documentclass{article}&#10;\usepackage{amsmath}&#10;\usepackage{bm}&#10;\usepackage{multirow}&#10;\pagestyle{empty}&#10;\begin{document}&#10;&#10;\begin{align*}&#10;\bm{A}&#10;\end{align*}&#10;&#10;\end{document}"/>
  <p:tag name="IGUANATEXSIZE" val="2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TEXADDIN" val="\documentclass{article}&#10;\usepackage{amsmath}&#10;\usepackage{bm}&#10;\usepackage{multirow}&#10;\pagestyle{empty}&#10;\begin{document}&#10;&#10;\begin{align*}&#10;\bm{\delta}&#10;\end{align*}&#10;&#10;\end{document}"/>
  <p:tag name="IGUANATEXSIZE" val="2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TEXADDIN" val="\documentclass{article}&#10;\usepackage{amsmath}&#10;\usepackage{bm}&#10;\usepackage{multirow}&#10;\pagestyle{empty}&#10;\begin{document}&#10;&#10;\begin{align*}&#10;\bm{R}, \bm{t}&#10;\end{align*}&#10;&#10;\end{document}"/>
  <p:tag name="IGUANATEXSIZE" val="2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TEXADDIN" val="\documentclass{article}&#10;\usepackage{amsmath}&#10;\usepackage{bm}&#10;\usepackage{multirow}&#10;\newcommand{\norm}[2]{\left\lVert #1 \right\rVert_{#2}}&#10;&#10;&#10;\pagestyle{empty}&#10;\begin{document}&#10;&#10;\begin{align*}&#10; \sum_{i \in \mathcal{I}_{{\rm homo}}} \sum_{j=1}^{M}&#10;  \norm{ \tilde{\bm{x}}_{i,j} - {\rm Proj}(\tilde{\bm{X}}_{j}, \bm{A}, \bm{\delta}, \bm{R}_{i}, \bm{t}_{i}) }{}^{2} .&#10;\end{align*}&#10;&#10;\end{document}"/>
  <p:tag name="IGUANATEXSIZE" val="2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TEXADDIN" val="\documentclass{article}&#10;\usepackage{amsmath}&#10;\usepackage{bm}&#10;\usepackage{multirow}&#10;\newcommand{\norm}[2]{\left\lVert #1 \right\rVert_{#2}}&#10;&#10;&#10;\pagestyle{empty}&#10;\begin{document}&#10;&#10;\begin{align*}&#10; v_{i,j} =&#10;\begin{cases}&#10; 1 &amp; {\rm if~the~point~is~visible} \\&#10; 0 &amp; {\rm otherwise}&#10;\end{cases}&#10;\end{align*}&#10;&#10;\end{document}"/>
  <p:tag name="IGUANATEXSIZE" val="2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TEXADDIN" val="\documentclass{article}&#10;\usepackage{amsmath}&#10;\usepackage{bm}&#10;\usepackage{multirow}&#10;\newcommand{\norm}[2]{\left\lVert #1 \right\rVert_{#2}}&#10;&#10;&#10;\pagestyle{empty}&#10;\begin{document}&#10;&#10;\begin{align*}&#10; \sum_{i \in \mathcal{I}_{{\rm homo}}} \sum_{j=1}^{M}&#10; v_{i,j}&#10;  \norm{ \tilde{\bm{x}}_{i,j} - {\rm Proj}(\tilde{\bm{X}}_{j}, \bm{A}, \bm{\delta}, \bm{R}_{i}, \bm{t}_{i}) }{}^{2} .&#10;\end{align*}&#10;&#10;\end{document}"/>
  <p:tag name="IGUANATEXSIZE" val="2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TUM Neue Helvetica 55 Regular"/>
        <a:ea typeface=""/>
        <a:cs typeface=""/>
      </a:majorFont>
      <a:minorFont>
        <a:latin typeface="TUM Neue Helvetica 55 Regul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CAMPmaster</Template>
  <TotalTime>5169</TotalTime>
  <Words>1820</Words>
  <Application>Microsoft Office PowerPoint</Application>
  <PresentationFormat>画面に合わせる (4:3)</PresentationFormat>
  <Paragraphs>432</Paragraphs>
  <Slides>40</Slides>
  <Notes>14</Notes>
  <HiddenSlides>0</HiddenSlides>
  <MMClips>7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40</vt:i4>
      </vt:variant>
    </vt:vector>
  </HeadingPairs>
  <TitlesOfParts>
    <vt:vector size="45" baseType="lpstr">
      <vt:lpstr>Arial</vt:lpstr>
      <vt:lpstr>Calibri</vt:lpstr>
      <vt:lpstr>TUM Neue Helvetica 55 Regular</vt:lpstr>
      <vt:lpstr>ＭＳ Ｐゴシック</vt:lpstr>
      <vt:lpstr>Default Design</vt:lpstr>
      <vt:lpstr>Single Camera Calibration using Partially Visible Calibration Objects Based on Random Dots Marker Tracking Algorithm</vt:lpstr>
      <vt:lpstr>Overview of this work</vt:lpstr>
      <vt:lpstr>Overview of this work</vt:lpstr>
      <vt:lpstr>PowerPoint プレゼンテーション</vt:lpstr>
      <vt:lpstr>Camera calibration</vt:lpstr>
      <vt:lpstr>Calibration procedure</vt:lpstr>
      <vt:lpstr>Well-known &amp; well-used method</vt:lpstr>
      <vt:lpstr>For accurate calibration...</vt:lpstr>
      <vt:lpstr>Our dilemma</vt:lpstr>
      <vt:lpstr>Literature: points correspondence</vt:lpstr>
      <vt:lpstr>Motivation</vt:lpstr>
      <vt:lpstr>Motivation</vt:lpstr>
      <vt:lpstr>PowerPoint プレゼンテーション</vt:lpstr>
      <vt:lpstr>Our idea</vt:lpstr>
      <vt:lpstr>The proposed method</vt:lpstr>
      <vt:lpstr>Method 1/2: overview</vt:lpstr>
      <vt:lpstr>Method 1/2: tracking algorithm</vt:lpstr>
      <vt:lpstr>Method 2/2: parameter estimation</vt:lpstr>
      <vt:lpstr>PowerPoint プレゼンテーション</vt:lpstr>
      <vt:lpstr>Experiments</vt:lpstr>
      <vt:lpstr>Simulation experiment 1/2</vt:lpstr>
      <vt:lpstr>Simulation experiment 1/2: result</vt:lpstr>
      <vt:lpstr>Simulation experiment 1/2: discussion</vt:lpstr>
      <vt:lpstr>Simulation experiment 2/2</vt:lpstr>
      <vt:lpstr>Simulation experiment 2/2: result</vt:lpstr>
      <vt:lpstr>Simulation experiment 2/2: result</vt:lpstr>
      <vt:lpstr>Real world experiments 1/2</vt:lpstr>
      <vt:lpstr>Real world experiments 1/2: result</vt:lpstr>
      <vt:lpstr>Real world experiments 1/2: result</vt:lpstr>
      <vt:lpstr>Real world experiments 2/2</vt:lpstr>
      <vt:lpstr>Real world experiments 2/2: result</vt:lpstr>
      <vt:lpstr>PowerPoint プレゼンテーション</vt:lpstr>
      <vt:lpstr>Conclusion</vt:lpstr>
      <vt:lpstr>Potential extension</vt:lpstr>
      <vt:lpstr>Potential applications</vt:lpstr>
      <vt:lpstr>Future works: tracking for points correspondence</vt:lpstr>
      <vt:lpstr>Future works: tracking for calibration constraints</vt:lpstr>
      <vt:lpstr>Code available</vt:lpstr>
      <vt:lpstr>Thanks for your attention...</vt:lpstr>
      <vt:lpstr>Acknowledgments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Multiple cameras calibration</dc:title>
  <dc:creator>charmie</dc:creator>
  <cp:lastModifiedBy>charmie</cp:lastModifiedBy>
  <cp:revision>615</cp:revision>
  <dcterms:created xsi:type="dcterms:W3CDTF">2012-11-26T09:40:01Z</dcterms:created>
  <dcterms:modified xsi:type="dcterms:W3CDTF">2012-11-26T09:40:02Z</dcterms:modified>
</cp:coreProperties>
</file>